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4"/>
  </p:notesMasterIdLst>
  <p:sldIdLst>
    <p:sldId id="302" r:id="rId2"/>
    <p:sldId id="332" r:id="rId3"/>
    <p:sldId id="319" r:id="rId4"/>
    <p:sldId id="272" r:id="rId5"/>
    <p:sldId id="312" r:id="rId6"/>
    <p:sldId id="313" r:id="rId7"/>
    <p:sldId id="314" r:id="rId8"/>
    <p:sldId id="299" r:id="rId9"/>
    <p:sldId id="275" r:id="rId10"/>
    <p:sldId id="320" r:id="rId11"/>
    <p:sldId id="321" r:id="rId12"/>
    <p:sldId id="322" r:id="rId13"/>
    <p:sldId id="323" r:id="rId14"/>
    <p:sldId id="324" r:id="rId15"/>
    <p:sldId id="325" r:id="rId16"/>
    <p:sldId id="287" r:id="rId17"/>
    <p:sldId id="330" r:id="rId18"/>
    <p:sldId id="288" r:id="rId19"/>
    <p:sldId id="327" r:id="rId20"/>
    <p:sldId id="328" r:id="rId21"/>
    <p:sldId id="276" r:id="rId22"/>
    <p:sldId id="292" r:id="rId23"/>
    <p:sldId id="295" r:id="rId24"/>
    <p:sldId id="296" r:id="rId25"/>
    <p:sldId id="329" r:id="rId26"/>
    <p:sldId id="308" r:id="rId27"/>
    <p:sldId id="318" r:id="rId28"/>
    <p:sldId id="281" r:id="rId29"/>
    <p:sldId id="300" r:id="rId30"/>
    <p:sldId id="301" r:id="rId31"/>
    <p:sldId id="333" r:id="rId32"/>
    <p:sldId id="331" r:id="rId33"/>
  </p:sldIdLst>
  <p:sldSz cx="12192000" cy="6858000"/>
  <p:notesSz cx="7086600" cy="9372600"/>
  <p:custDataLst>
    <p:tags r:id="rId35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4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2">
          <p15:clr>
            <a:srgbClr val="A4A3A4"/>
          </p15:clr>
        </p15:guide>
        <p15:guide id="2" pos="22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50A0"/>
    <a:srgbClr val="A7BDE9"/>
    <a:srgbClr val="3264C8"/>
    <a:srgbClr val="7F9FDF"/>
    <a:srgbClr val="FFFFFF"/>
    <a:srgbClr val="003399"/>
    <a:srgbClr val="0000FF"/>
    <a:srgbClr val="CCFFCC"/>
    <a:srgbClr val="DFE8F1"/>
    <a:srgbClr val="C8D8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04" autoAdjust="0"/>
    <p:restoredTop sz="93073" autoAdjust="0"/>
  </p:normalViewPr>
  <p:slideViewPr>
    <p:cSldViewPr showGuides="1">
      <p:cViewPr varScale="1">
        <p:scale>
          <a:sx n="147" d="100"/>
          <a:sy n="147" d="100"/>
        </p:scale>
        <p:origin x="208" y="920"/>
      </p:cViewPr>
      <p:guideLst>
        <p:guide orient="horz" pos="284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94" d="100"/>
          <a:sy n="94" d="100"/>
        </p:scale>
        <p:origin x="-3582" y="-108"/>
      </p:cViewPr>
      <p:guideLst>
        <p:guide orient="horz" pos="2952"/>
        <p:guide pos="2232"/>
      </p:guideLst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gs" Target="tags/tag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2.png>
</file>

<file path=ppt/media/image15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01410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r">
              <a:defRPr sz="1200"/>
            </a:lvl1pPr>
          </a:lstStyle>
          <a:p>
            <a:fld id="{834441DC-6262-4676-8089-739DE20D1D3B}" type="datetimeFigureOut">
              <a:rPr lang="en-CA" smtClean="0"/>
              <a:pPr/>
              <a:t>2021-05-19</a:t>
            </a:fld>
            <a:endParaRPr lang="en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703263"/>
            <a:ext cx="6248400" cy="3514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046" tIns="47023" rIns="94046" bIns="47023" rtlCol="0" anchor="ctr"/>
          <a:lstStyle/>
          <a:p>
            <a:endParaRPr lang="en-CA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08660" y="4451985"/>
            <a:ext cx="5669280" cy="4217670"/>
          </a:xfrm>
          <a:prstGeom prst="rect">
            <a:avLst/>
          </a:prstGeom>
        </p:spPr>
        <p:txBody>
          <a:bodyPr vert="horz" lIns="94046" tIns="47023" rIns="94046" bIns="47023" rtlCol="0"/>
          <a:lstStyle/>
          <a:p>
            <a:pPr lvl="0"/>
            <a:r>
              <a:rPr lang="en-CA"/>
              <a:t>Modifiez les styles du texte du masque</a:t>
            </a:r>
          </a:p>
          <a:p>
            <a:pPr lvl="1"/>
            <a:r>
              <a:rPr lang="en-CA"/>
              <a:t>Deuxième niveau</a:t>
            </a:r>
          </a:p>
          <a:p>
            <a:pPr lvl="2"/>
            <a:r>
              <a:rPr lang="en-CA"/>
              <a:t>Troisième niveau</a:t>
            </a:r>
          </a:p>
          <a:p>
            <a:pPr lvl="3"/>
            <a:r>
              <a:rPr lang="en-CA"/>
              <a:t>Quatrième niveau</a:t>
            </a:r>
          </a:p>
          <a:p>
            <a:pPr lvl="4"/>
            <a:r>
              <a:rPr lang="en-CA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01410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r">
              <a:defRPr sz="1200"/>
            </a:lvl1pPr>
          </a:lstStyle>
          <a:p>
            <a:fld id="{C9E63B0C-45FA-42EB-8101-A2B8393445D8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7681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7" Type="http://schemas.openxmlformats.org/officeDocument/2006/relationships/image" Target="../media/image2.png"/><Relationship Id="rId2" Type="http://schemas.openxmlformats.org/officeDocument/2006/relationships/tags" Target="../tags/tag6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blat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think-cell Slide" r:id="rId5" imgW="360" imgH="360" progId="">
                  <p:embed/>
                </p:oleObj>
              </mc:Choice>
              <mc:Fallback>
                <p:oleObj name="think-cell Slide" r:id="rId5" imgW="360" imgH="360" progId="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tre 1"/>
          <p:cNvSpPr>
            <a:spLocks noGrp="1"/>
          </p:cNvSpPr>
          <p:nvPr userDrawn="1">
            <p:ph type="ctrTitle" hasCustomPrompt="1"/>
            <p:custDataLst>
              <p:tags r:id="rId3"/>
            </p:custDataLst>
          </p:nvPr>
        </p:nvSpPr>
        <p:spPr>
          <a:xfrm>
            <a:off x="335360" y="404664"/>
            <a:ext cx="7104112" cy="4536504"/>
          </a:xfrm>
          <a:solidFill>
            <a:srgbClr val="FFFFFF"/>
          </a:solidFill>
        </p:spPr>
        <p:txBody>
          <a:bodyPr lIns="180000" tIns="72000" rIns="72000" bIns="72000" anchor="t" anchorCtr="0">
            <a:normAutofit/>
          </a:bodyPr>
          <a:lstStyle>
            <a:lvl1pPr algn="l">
              <a:lnSpc>
                <a:spcPct val="100000"/>
              </a:lnSpc>
              <a:defRPr sz="2400" u="none" cap="none" baseline="0">
                <a:solidFill>
                  <a:srgbClr val="003399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CA" noProof="0" dirty="0"/>
              <a:t>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5087888" y="5373218"/>
            <a:ext cx="7104112" cy="863525"/>
          </a:xfrm>
          <a:solidFill>
            <a:srgbClr val="FFFFFF"/>
          </a:solidFill>
        </p:spPr>
        <p:txBody>
          <a:bodyPr lIns="180000" tIns="72000" rIns="72000" bIns="72000" anchor="ctr">
            <a:normAutofit/>
          </a:bodyPr>
          <a:lstStyle>
            <a:lvl1pPr>
              <a:lnSpc>
                <a:spcPct val="100000"/>
              </a:lnSpc>
              <a:defRPr sz="1600">
                <a:solidFill>
                  <a:srgbClr val="003399"/>
                </a:solidFill>
              </a:defRPr>
            </a:lvl1pPr>
          </a:lstStyle>
          <a:p>
            <a:pPr lvl="0"/>
            <a:r>
              <a:rPr lang="en-CA" noProof="0" dirty="0"/>
              <a:t>Date</a:t>
            </a:r>
          </a:p>
          <a:p>
            <a:pPr lvl="0"/>
            <a:r>
              <a:rPr lang="en-CA" noProof="0" dirty="0"/>
              <a:t>Author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99E0F8A-EF55-4ACC-B788-2D4545D909D0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4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67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CA" noProof="0"/>
              <a:t>Click to edit title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79377" y="1052736"/>
            <a:ext cx="11196980" cy="4896544"/>
          </a:xfrm>
        </p:spPr>
        <p:txBody>
          <a:bodyPr lIns="72000" rIns="72000"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buClr>
                <a:srgbClr val="808D97"/>
              </a:buClr>
              <a:defRPr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</a:lstStyle>
          <a:p>
            <a:pPr lvl="0"/>
            <a:r>
              <a:rPr lang="en-CA" dirty="0"/>
              <a:t>Click to edit text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89523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479376" y="1052736"/>
            <a:ext cx="5376000" cy="4896544"/>
          </a:xfrm>
          <a:ln>
            <a:noFill/>
          </a:ln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buClr>
                <a:srgbClr val="8996A0"/>
              </a:buClr>
              <a:defRPr sz="1400"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  <a:lvl5pPr>
              <a:buClr>
                <a:srgbClr val="8996A0"/>
              </a:buCl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dirty="0"/>
              <a:t>Click to edit text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335268" y="1052736"/>
            <a:ext cx="5376000" cy="4896544"/>
          </a:xfrm>
          <a:ln>
            <a:noFill/>
          </a:ln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buClr>
                <a:srgbClr val="8996A0"/>
              </a:buClr>
              <a:defRPr sz="1400"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  <a:lvl5pPr>
              <a:buClr>
                <a:srgbClr val="8996A0"/>
              </a:buCl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/>
              <a:t>Click to edit text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61240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5139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90393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vmlDrawing" Target="../drawings/vmlDrawing1.vml"/><Relationship Id="rId12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tags" Target="../tags/tag5.xml"/><Relationship Id="rId5" Type="http://schemas.openxmlformats.org/officeDocument/2006/relationships/slideLayout" Target="../slideLayouts/slideLayout5.xml"/><Relationship Id="rId10" Type="http://schemas.openxmlformats.org/officeDocument/2006/relationships/tags" Target="../tags/tag4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ct 12" hidden="1"/>
          <p:cNvGraphicFramePr>
            <a:graphicFrameLocks noChangeAspect="1"/>
          </p:cNvGraphicFramePr>
          <p:nvPr>
            <p:custDataLst>
              <p:tags r:id="rId8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think-cell Slide" r:id="rId12" imgW="360" imgH="360" progId="">
                  <p:embed/>
                </p:oleObj>
              </mc:Choice>
              <mc:Fallback>
                <p:oleObj name="think-cell Slide" r:id="rId12" imgW="360" imgH="360" progId="">
                  <p:embed/>
                  <p:pic>
                    <p:nvPicPr>
                      <p:cNvPr id="0" name="Picture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ce réservé du titre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67637" y="18864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en-CA" noProof="0" dirty="0"/>
              <a:t>Click to edit title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  <p:custDataLst>
              <p:tags r:id="rId10"/>
            </p:custDataLst>
          </p:nvPr>
        </p:nvSpPr>
        <p:spPr>
          <a:xfrm>
            <a:off x="479376" y="1052736"/>
            <a:ext cx="11232000" cy="4896544"/>
          </a:xfrm>
          <a:prstGeom prst="rect">
            <a:avLst/>
          </a:prstGeom>
        </p:spPr>
        <p:txBody>
          <a:bodyPr vert="horz" lIns="72000" tIns="45720" rIns="72000" bIns="45720" rtlCol="0">
            <a:normAutofit/>
          </a:bodyPr>
          <a:lstStyle/>
          <a:p>
            <a:pPr lvl="0"/>
            <a:r>
              <a:rPr lang="en-CA"/>
              <a:t>Click to edit text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0"/>
            <a:endParaRPr lang="en-CA"/>
          </a:p>
          <a:p>
            <a:pPr lvl="0"/>
            <a:endParaRPr lang="en-CA"/>
          </a:p>
          <a:p>
            <a:pPr lvl="3"/>
            <a:endParaRPr lang="en-CA" dirty="0"/>
          </a:p>
        </p:txBody>
      </p:sp>
      <p:sp>
        <p:nvSpPr>
          <p:cNvPr id="10" name="Line 16"/>
          <p:cNvSpPr>
            <a:spLocks noChangeShapeType="1"/>
          </p:cNvSpPr>
          <p:nvPr>
            <p:custDataLst>
              <p:tags r:id="rId11"/>
            </p:custDataLst>
          </p:nvPr>
        </p:nvSpPr>
        <p:spPr bwMode="auto">
          <a:xfrm>
            <a:off x="479376" y="917575"/>
            <a:ext cx="11232000" cy="0"/>
          </a:xfrm>
          <a:prstGeom prst="line">
            <a:avLst/>
          </a:prstGeom>
          <a:noFill/>
          <a:ln w="12700">
            <a:solidFill>
              <a:srgbClr val="808D97"/>
            </a:solidFill>
            <a:round/>
            <a:headEnd/>
            <a:tailEnd/>
          </a:ln>
          <a:effectLst/>
        </p:spPr>
        <p:txBody>
          <a:bodyPr lIns="91360" tIns="45680" rIns="91360" bIns="45680"/>
          <a:lstStyle/>
          <a:p>
            <a:pPr eaLnBrk="0" hangingPunct="0"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None/>
              <a:defRPr/>
            </a:pPr>
            <a:endParaRPr lang="en-CA" sz="1800">
              <a:cs typeface="+mn-cs"/>
            </a:endParaRPr>
          </a:p>
        </p:txBody>
      </p:sp>
      <p:sp>
        <p:nvSpPr>
          <p:cNvPr id="11" name="Rectangle 15"/>
          <p:cNvSpPr txBox="1">
            <a:spLocks noChangeArrowheads="1"/>
          </p:cNvSpPr>
          <p:nvPr/>
        </p:nvSpPr>
        <p:spPr bwMode="auto">
          <a:xfrm>
            <a:off x="480000" y="6453000"/>
            <a:ext cx="432000" cy="360000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  <a:effectLst/>
        </p:spPr>
        <p:txBody>
          <a:bodyPr wrap="none" lIns="0" tIns="45680" rIns="72000" bIns="45680" anchor="ctr" anchorCtr="0"/>
          <a:lstStyle>
            <a:lvl1pPr algn="r">
              <a:spcBef>
                <a:spcPct val="0"/>
              </a:spcBef>
              <a:buClr>
                <a:schemeClr val="tx2"/>
              </a:buClr>
              <a:buSzPct val="65000"/>
              <a:defRPr sz="800">
                <a:solidFill>
                  <a:schemeClr val="folHlink"/>
                </a:solidFill>
                <a:cs typeface="+mn-cs"/>
              </a:defRPr>
            </a:lvl1pPr>
          </a:lstStyle>
          <a:p>
            <a:pPr algn="l">
              <a:defRPr/>
            </a:pPr>
            <a:fld id="{0BAFF7BF-13FC-4B87-9050-422B658FE5B2}" type="slidenum">
              <a:rPr lang="en-CA" sz="800" b="1" smtClean="0">
                <a:solidFill>
                  <a:srgbClr val="8996A0"/>
                </a:solidFill>
                <a:latin typeface="Arial Black" pitchFamily="34" charset="0"/>
              </a:rPr>
              <a:pPr algn="l">
                <a:defRPr/>
              </a:pPr>
              <a:t>‹#›</a:t>
            </a:fld>
            <a:endParaRPr lang="en-CA" sz="800" b="1" dirty="0">
              <a:solidFill>
                <a:srgbClr val="8996A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61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64" r:id="rId2"/>
    <p:sldLayoutId id="2147483792" r:id="rId3"/>
    <p:sldLayoutId id="2147483768" r:id="rId4"/>
    <p:sldLayoutId id="2147483796" r:id="rId5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lang="en-CA" sz="2000" kern="1200" cap="none" baseline="0" noProof="0" dirty="0">
          <a:solidFill>
            <a:srgbClr val="8996A0"/>
          </a:solidFill>
          <a:latin typeface="Arial Black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SzPct val="80000"/>
        <a:buFont typeface="Arial" pitchFamily="34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1600"/>
        </a:lnSpc>
        <a:spcBef>
          <a:spcPts val="600"/>
        </a:spcBef>
        <a:buClr>
          <a:srgbClr val="8996A0"/>
        </a:buClr>
        <a:buFont typeface="Arial" pitchFamily="34" charset="0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en.wikipedia.org/wiki/List_of_presidents_of_the_United_States" TargetMode="External"/><Relationship Id="rId4" Type="http://schemas.openxmlformats.org/officeDocument/2006/relationships/image" Target="../media/image14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slickcharts.com/sp500" TargetMode="External"/><Relationship Id="rId5" Type="http://schemas.openxmlformats.org/officeDocument/2006/relationships/hyperlink" Target="https://www.slickcharts.com/nasdaq100" TargetMode="External"/><Relationship Id="rId4" Type="http://schemas.openxmlformats.org/officeDocument/2006/relationships/image" Target="../media/image17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e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E1E8-E6D2-4A24-8D9D-267DCFDB7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7182885-E08C-4FF2-B1BD-620BD6D61FFC}"/>
              </a:ext>
            </a:extLst>
          </p:cNvPr>
          <p:cNvSpPr/>
          <p:nvPr/>
        </p:nvSpPr>
        <p:spPr>
          <a:xfrm>
            <a:off x="7392144" y="6547445"/>
            <a:ext cx="490837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Copyright © 2007: 2021 by Georg zur Bonsen, Baden / Switzerland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C6C1A72-3393-4F88-A46C-11E71B0A1BD0}"/>
              </a:ext>
            </a:extLst>
          </p:cNvPr>
          <p:cNvSpPr/>
          <p:nvPr/>
        </p:nvSpPr>
        <p:spPr>
          <a:xfrm>
            <a:off x="31998" y="6673130"/>
            <a:ext cx="6696744" cy="16420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Image source: Amir Hanna, Rush Hour in Dubai / UAE, 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+mj-lt"/>
              </a:rPr>
              <a:t>unsplash.com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1D9DD4-E61E-1141-9BFA-74DCE408BA98}"/>
              </a:ext>
            </a:extLst>
          </p:cNvPr>
          <p:cNvSpPr/>
          <p:nvPr/>
        </p:nvSpPr>
        <p:spPr>
          <a:xfrm>
            <a:off x="7356140" y="6345324"/>
            <a:ext cx="35661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Version 8.02 'Edouard Albert Roche' (2021-04-18)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C1E36A-0121-3B4A-9F88-5BDBE56DB915}"/>
              </a:ext>
            </a:extLst>
          </p:cNvPr>
          <p:cNvSpPr/>
          <p:nvPr/>
        </p:nvSpPr>
        <p:spPr>
          <a:xfrm>
            <a:off x="912000" y="3070669"/>
            <a:ext cx="101165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chemeClr val="bg1"/>
                </a:solidFill>
              </a:rPr>
              <a:t>Transforming Big Data into Powerful Insights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AC97E5-93BF-1B4C-81C2-E42AB64133DF}"/>
              </a:ext>
            </a:extLst>
          </p:cNvPr>
          <p:cNvSpPr/>
          <p:nvPr/>
        </p:nvSpPr>
        <p:spPr>
          <a:xfrm>
            <a:off x="299356" y="1592958"/>
            <a:ext cx="61206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 powerful programming language and analytics engine </a:t>
            </a:r>
          </a:p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enabling rapid transformation of big data into powerful insights</a:t>
            </a:r>
          </a:p>
        </p:txBody>
      </p:sp>
    </p:spTree>
    <p:extLst>
      <p:ext uri="{BB962C8B-B14F-4D97-AF65-F5344CB8AC3E}">
        <p14:creationId xmlns:p14="http://schemas.microsoft.com/office/powerpoint/2010/main" val="701862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Table of Contents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7EFB9D1-95EC-497A-B688-5E3B35EE28CF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317465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842FF6D9-8B65-433F-86B3-6FB6CD6E60E7}"/>
              </a:ext>
            </a:extLst>
          </p:cNvPr>
          <p:cNvSpPr/>
          <p:nvPr/>
        </p:nvSpPr>
        <p:spPr>
          <a:xfrm>
            <a:off x="911664" y="2567368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1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6D818AA1-8853-45E4-AB62-B81C55B65AF3}"/>
              </a:ext>
            </a:extLst>
          </p:cNvPr>
          <p:cNvSpPr/>
          <p:nvPr/>
        </p:nvSpPr>
        <p:spPr>
          <a:xfrm>
            <a:off x="911664" y="3503472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2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Real-world Use Case #1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Information interchange between multiple different databases</a:t>
            </a:r>
          </a:p>
        </p:txBody>
      </p:sp>
      <p:sp>
        <p:nvSpPr>
          <p:cNvPr id="118" name="Zylinder 117">
            <a:extLst>
              <a:ext uri="{FF2B5EF4-FFF2-40B4-BE49-F238E27FC236}">
                <a16:creationId xmlns:a16="http://schemas.microsoft.com/office/drawing/2014/main" id="{F9E0AB93-8467-4CBB-BBF2-98F7CB6EF624}"/>
              </a:ext>
            </a:extLst>
          </p:cNvPr>
          <p:cNvSpPr/>
          <p:nvPr/>
        </p:nvSpPr>
        <p:spPr>
          <a:xfrm>
            <a:off x="1919776" y="2783392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0" name="Zylinder 119">
            <a:extLst>
              <a:ext uri="{FF2B5EF4-FFF2-40B4-BE49-F238E27FC236}">
                <a16:creationId xmlns:a16="http://schemas.microsoft.com/office/drawing/2014/main" id="{A7146314-D8B1-4EFB-98B0-F97A180D4A83}"/>
              </a:ext>
            </a:extLst>
          </p:cNvPr>
          <p:cNvSpPr/>
          <p:nvPr/>
        </p:nvSpPr>
        <p:spPr>
          <a:xfrm>
            <a:off x="1919776" y="3647488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1" name="Flussdiagramm: Dokument 120">
            <a:extLst>
              <a:ext uri="{FF2B5EF4-FFF2-40B4-BE49-F238E27FC236}">
                <a16:creationId xmlns:a16="http://schemas.microsoft.com/office/drawing/2014/main" id="{316FD1F6-C5BB-4A64-A76A-445BDA2C6741}"/>
              </a:ext>
            </a:extLst>
          </p:cNvPr>
          <p:cNvSpPr/>
          <p:nvPr/>
        </p:nvSpPr>
        <p:spPr>
          <a:xfrm>
            <a:off x="7680416" y="2999416"/>
            <a:ext cx="2160000" cy="720000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Cloud based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CRM database</a:t>
            </a:r>
          </a:p>
        </p:txBody>
      </p:sp>
      <p:sp>
        <p:nvSpPr>
          <p:cNvPr id="122" name="Zylinder 121">
            <a:extLst>
              <a:ext uri="{FF2B5EF4-FFF2-40B4-BE49-F238E27FC236}">
                <a16:creationId xmlns:a16="http://schemas.microsoft.com/office/drawing/2014/main" id="{C652ABDD-A065-4D7E-AF32-765C5BFAE090}"/>
              </a:ext>
            </a:extLst>
          </p:cNvPr>
          <p:cNvSpPr/>
          <p:nvPr/>
        </p:nvSpPr>
        <p:spPr>
          <a:xfrm>
            <a:off x="8976000" y="3071424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cxnSp>
        <p:nvCxnSpPr>
          <p:cNvPr id="127" name="Gerade Verbindung mit Pfeil 126">
            <a:extLst>
              <a:ext uri="{FF2B5EF4-FFF2-40B4-BE49-F238E27FC236}">
                <a16:creationId xmlns:a16="http://schemas.microsoft.com/office/drawing/2014/main" id="{735812C1-8615-4F6E-953C-9EA338A49C3F}"/>
              </a:ext>
            </a:extLst>
          </p:cNvPr>
          <p:cNvCxnSpPr>
            <a:cxnSpLocks/>
          </p:cNvCxnSpPr>
          <p:nvPr/>
        </p:nvCxnSpPr>
        <p:spPr>
          <a:xfrm>
            <a:off x="3071904" y="3791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Gerade Verbindung mit Pfeil 127">
            <a:extLst>
              <a:ext uri="{FF2B5EF4-FFF2-40B4-BE49-F238E27FC236}">
                <a16:creationId xmlns:a16="http://schemas.microsoft.com/office/drawing/2014/main" id="{0ED6D46B-7D39-4F7A-AAF8-57D40CE67796}"/>
              </a:ext>
            </a:extLst>
          </p:cNvPr>
          <p:cNvCxnSpPr>
            <a:cxnSpLocks/>
          </p:cNvCxnSpPr>
          <p:nvPr/>
        </p:nvCxnSpPr>
        <p:spPr>
          <a:xfrm flipH="1">
            <a:off x="3071904" y="3647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Gerade Verbindung mit Pfeil 128">
            <a:extLst>
              <a:ext uri="{FF2B5EF4-FFF2-40B4-BE49-F238E27FC236}">
                <a16:creationId xmlns:a16="http://schemas.microsoft.com/office/drawing/2014/main" id="{9B6DA5FD-1A0A-4521-A2CB-0272D5454B23}"/>
              </a:ext>
            </a:extLst>
          </p:cNvPr>
          <p:cNvCxnSpPr>
            <a:cxnSpLocks/>
          </p:cNvCxnSpPr>
          <p:nvPr/>
        </p:nvCxnSpPr>
        <p:spPr>
          <a:xfrm>
            <a:off x="3071904" y="3071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Gerade Verbindung mit Pfeil 129">
            <a:extLst>
              <a:ext uri="{FF2B5EF4-FFF2-40B4-BE49-F238E27FC236}">
                <a16:creationId xmlns:a16="http://schemas.microsoft.com/office/drawing/2014/main" id="{E87DB22C-5CCC-43A8-A4DB-1C5CC87504B0}"/>
              </a:ext>
            </a:extLst>
          </p:cNvPr>
          <p:cNvCxnSpPr>
            <a:cxnSpLocks/>
          </p:cNvCxnSpPr>
          <p:nvPr/>
        </p:nvCxnSpPr>
        <p:spPr>
          <a:xfrm flipH="1">
            <a:off x="3071904" y="2927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Gerade Verbindung mit Pfeil 130">
            <a:extLst>
              <a:ext uri="{FF2B5EF4-FFF2-40B4-BE49-F238E27FC236}">
                <a16:creationId xmlns:a16="http://schemas.microsoft.com/office/drawing/2014/main" id="{E01B25CE-0538-4B47-B04D-4F695820FA56}"/>
              </a:ext>
            </a:extLst>
          </p:cNvPr>
          <p:cNvCxnSpPr>
            <a:cxnSpLocks/>
          </p:cNvCxnSpPr>
          <p:nvPr/>
        </p:nvCxnSpPr>
        <p:spPr>
          <a:xfrm>
            <a:off x="6672304" y="3359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Gerade Verbindung mit Pfeil 131">
            <a:extLst>
              <a:ext uri="{FF2B5EF4-FFF2-40B4-BE49-F238E27FC236}">
                <a16:creationId xmlns:a16="http://schemas.microsoft.com/office/drawing/2014/main" id="{3DE4C281-5515-41F1-A454-0E44A6C94991}"/>
              </a:ext>
            </a:extLst>
          </p:cNvPr>
          <p:cNvCxnSpPr>
            <a:cxnSpLocks/>
          </p:cNvCxnSpPr>
          <p:nvPr/>
        </p:nvCxnSpPr>
        <p:spPr>
          <a:xfrm flipH="1">
            <a:off x="6672304" y="3215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Flussdiagramm: Dokument 132">
            <a:extLst>
              <a:ext uri="{FF2B5EF4-FFF2-40B4-BE49-F238E27FC236}">
                <a16:creationId xmlns:a16="http://schemas.microsoft.com/office/drawing/2014/main" id="{E8D1E20A-268E-4B8D-8DB0-FF2EE2ACB7C3}"/>
              </a:ext>
            </a:extLst>
          </p:cNvPr>
          <p:cNvSpPr/>
          <p:nvPr/>
        </p:nvSpPr>
        <p:spPr>
          <a:xfrm>
            <a:off x="4080000" y="5015640"/>
            <a:ext cx="2592000" cy="863760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Data </a:t>
            </a:r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Reports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(e.g. changes,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inconsistencies)</a:t>
            </a:r>
          </a:p>
        </p:txBody>
      </p:sp>
      <p:cxnSp>
        <p:nvCxnSpPr>
          <p:cNvPr id="134" name="Gerade Verbindung mit Pfeil 133">
            <a:extLst>
              <a:ext uri="{FF2B5EF4-FFF2-40B4-BE49-F238E27FC236}">
                <a16:creationId xmlns:a16="http://schemas.microsoft.com/office/drawing/2014/main" id="{8A62C015-0325-4CCA-9004-E1A46690623F}"/>
              </a:ext>
            </a:extLst>
          </p:cNvPr>
          <p:cNvCxnSpPr>
            <a:cxnSpLocks/>
          </p:cNvCxnSpPr>
          <p:nvPr/>
        </p:nvCxnSpPr>
        <p:spPr>
          <a:xfrm>
            <a:off x="5376160" y="4079536"/>
            <a:ext cx="0" cy="9361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599D577A-91A0-4167-8FE6-03B5312F303C}"/>
              </a:ext>
            </a:extLst>
          </p:cNvPr>
          <p:cNvSpPr/>
          <p:nvPr/>
        </p:nvSpPr>
        <p:spPr>
          <a:xfrm>
            <a:off x="4080016" y="2639376"/>
            <a:ext cx="2592288" cy="1440160"/>
          </a:xfrm>
          <a:prstGeom prst="roundRect">
            <a:avLst>
              <a:gd name="adj" fmla="val 11065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DEB8F4B1-B2FF-4431-AAEC-A1228E8C3B08}"/>
              </a:ext>
            </a:extLst>
          </p:cNvPr>
          <p:cNvSpPr/>
          <p:nvPr/>
        </p:nvSpPr>
        <p:spPr>
          <a:xfrm>
            <a:off x="4080000" y="1343152"/>
            <a:ext cx="2592000" cy="792088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Lookup Tables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e.g. exchange rates,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product portfolios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26C3E348-A21F-4154-A5AA-97A3AFF00AFF}"/>
              </a:ext>
            </a:extLst>
          </p:cNvPr>
          <p:cNvCxnSpPr>
            <a:cxnSpLocks/>
          </p:cNvCxnSpPr>
          <p:nvPr/>
        </p:nvCxnSpPr>
        <p:spPr>
          <a:xfrm>
            <a:off x="5375920" y="2135240"/>
            <a:ext cx="0" cy="5040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Rechteck 140">
            <a:extLst>
              <a:ext uri="{FF2B5EF4-FFF2-40B4-BE49-F238E27FC236}">
                <a16:creationId xmlns:a16="http://schemas.microsoft.com/office/drawing/2014/main" id="{CD533596-06DB-4FBA-BFB6-A337FE0C7E56}"/>
              </a:ext>
            </a:extLst>
          </p:cNvPr>
          <p:cNvSpPr/>
          <p:nvPr/>
        </p:nvSpPr>
        <p:spPr>
          <a:xfrm>
            <a:off x="7392000" y="4007616"/>
            <a:ext cx="3600000" cy="792016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1: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Information about new orders booked into the ERP system will be reported to the CRM system in order to mark the opportunity as "ordered".</a:t>
            </a:r>
          </a:p>
        </p:txBody>
      </p:sp>
      <p:sp>
        <p:nvSpPr>
          <p:cNvPr id="142" name="Rechteck 141">
            <a:extLst>
              <a:ext uri="{FF2B5EF4-FFF2-40B4-BE49-F238E27FC236}">
                <a16:creationId xmlns:a16="http://schemas.microsoft.com/office/drawing/2014/main" id="{8127BBAF-D3A4-43E9-BB55-431E267CA5D1}"/>
              </a:ext>
            </a:extLst>
          </p:cNvPr>
          <p:cNvSpPr/>
          <p:nvPr/>
        </p:nvSpPr>
        <p:spPr>
          <a:xfrm>
            <a:off x="7392000" y="4943719"/>
            <a:ext cx="3600000" cy="100528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2: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Key dates (e.g. planned order date, delivery dates) for the same opportunity or order are different in the CRM and ERP system.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Report the differences, and, if allowed, use automated rules to resolve the inconsistencies</a:t>
            </a:r>
          </a:p>
        </p:txBody>
      </p:sp>
      <p:sp>
        <p:nvSpPr>
          <p:cNvPr id="27" name="Flussdiagramm: Zentralspeicher 26">
            <a:extLst>
              <a:ext uri="{FF2B5EF4-FFF2-40B4-BE49-F238E27FC236}">
                <a16:creationId xmlns:a16="http://schemas.microsoft.com/office/drawing/2014/main" id="{93ECF062-0067-49DB-BF9C-EC655C39A92A}"/>
              </a:ext>
            </a:extLst>
          </p:cNvPr>
          <p:cNvSpPr/>
          <p:nvPr/>
        </p:nvSpPr>
        <p:spPr>
          <a:xfrm>
            <a:off x="5807720" y="15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6" name="Flussdiagramm: Zentralspeicher 25">
            <a:extLst>
              <a:ext uri="{FF2B5EF4-FFF2-40B4-BE49-F238E27FC236}">
                <a16:creationId xmlns:a16="http://schemas.microsoft.com/office/drawing/2014/main" id="{7C5F31F0-7C08-45D2-B76E-5E5333DE3897}"/>
              </a:ext>
            </a:extLst>
          </p:cNvPr>
          <p:cNvSpPr/>
          <p:nvPr/>
        </p:nvSpPr>
        <p:spPr>
          <a:xfrm>
            <a:off x="5808000" y="51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8" name="B4P">
            <a:extLst>
              <a:ext uri="{FF2B5EF4-FFF2-40B4-BE49-F238E27FC236}">
                <a16:creationId xmlns:a16="http://schemas.microsoft.com/office/drawing/2014/main" id="{CFCB3969-E1D5-4FF4-B1E6-733D6486D3CA}"/>
              </a:ext>
            </a:extLst>
          </p:cNvPr>
          <p:cNvSpPr txBox="1"/>
          <p:nvPr/>
        </p:nvSpPr>
        <p:spPr>
          <a:xfrm>
            <a:off x="4656080" y="2737631"/>
            <a:ext cx="1440000" cy="432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5000" noProof="1"/>
              <a:t>B4P</a:t>
            </a:r>
          </a:p>
        </p:txBody>
      </p:sp>
      <p:sp>
        <p:nvSpPr>
          <p:cNvPr id="29" name="Triangle">
            <a:extLst>
              <a:ext uri="{FF2B5EF4-FFF2-40B4-BE49-F238E27FC236}">
                <a16:creationId xmlns:a16="http://schemas.microsoft.com/office/drawing/2014/main" id="{55661D94-5013-489A-B98D-5B4D21EE1777}"/>
              </a:ext>
            </a:extLst>
          </p:cNvPr>
          <p:cNvSpPr/>
          <p:nvPr/>
        </p:nvSpPr>
        <p:spPr>
          <a:xfrm rot="5400000">
            <a:off x="5061688" y="3215525"/>
            <a:ext cx="628462" cy="791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noFill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037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FCBFAD1-2C09-514D-89A1-7206629F8074}"/>
              </a:ext>
            </a:extLst>
          </p:cNvPr>
          <p:cNvSpPr/>
          <p:nvPr/>
        </p:nvSpPr>
        <p:spPr>
          <a:xfrm>
            <a:off x="3720000" y="1196720"/>
            <a:ext cx="1872000" cy="511228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Real-world Use Case #2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Heterogeneous data integration from branch offices worldwide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Flussdiagramm: Dokument 9">
            <a:extLst>
              <a:ext uri="{FF2B5EF4-FFF2-40B4-BE49-F238E27FC236}">
                <a16:creationId xmlns:a16="http://schemas.microsoft.com/office/drawing/2014/main" id="{898CC31C-A0A8-4A2F-85E1-FC17EE9FF5B3}"/>
              </a:ext>
            </a:extLst>
          </p:cNvPr>
          <p:cNvSpPr/>
          <p:nvPr/>
        </p:nvSpPr>
        <p:spPr>
          <a:xfrm>
            <a:off x="6527840" y="486868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11" name="Flussdiagramm: Dokument 10">
            <a:extLst>
              <a:ext uri="{FF2B5EF4-FFF2-40B4-BE49-F238E27FC236}">
                <a16:creationId xmlns:a16="http://schemas.microsoft.com/office/drawing/2014/main" id="{3E74E0C9-C9D1-4AB5-9DB6-AC7FC026CDC9}"/>
              </a:ext>
            </a:extLst>
          </p:cNvPr>
          <p:cNvSpPr/>
          <p:nvPr/>
        </p:nvSpPr>
        <p:spPr>
          <a:xfrm>
            <a:off x="479376" y="134044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Site 1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Europe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5D2A9DCC-9598-4E51-8365-2FC842E1A743}"/>
              </a:ext>
            </a:extLst>
          </p:cNvPr>
          <p:cNvCxnSpPr>
            <a:cxnSpLocks/>
          </p:cNvCxnSpPr>
          <p:nvPr/>
        </p:nvCxnSpPr>
        <p:spPr>
          <a:xfrm>
            <a:off x="2063552" y="1489028"/>
            <a:ext cx="18002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ylinder 12">
            <a:extLst>
              <a:ext uri="{FF2B5EF4-FFF2-40B4-BE49-F238E27FC236}">
                <a16:creationId xmlns:a16="http://schemas.microsoft.com/office/drawing/2014/main" id="{F5669DBB-FCC0-4586-8333-81DCE7ED34B3}"/>
              </a:ext>
            </a:extLst>
          </p:cNvPr>
          <p:cNvSpPr/>
          <p:nvPr/>
        </p:nvSpPr>
        <p:spPr>
          <a:xfrm>
            <a:off x="1487488" y="1412456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sp>
        <p:nvSpPr>
          <p:cNvPr id="14" name="Flussdiagramm: Dokument 13">
            <a:extLst>
              <a:ext uri="{FF2B5EF4-FFF2-40B4-BE49-F238E27FC236}">
                <a16:creationId xmlns:a16="http://schemas.microsoft.com/office/drawing/2014/main" id="{631A8D80-6B00-460E-9DD0-7B1781D9AB21}"/>
              </a:ext>
            </a:extLst>
          </p:cNvPr>
          <p:cNvSpPr/>
          <p:nvPr/>
        </p:nvSpPr>
        <p:spPr>
          <a:xfrm>
            <a:off x="479376" y="206052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Site 2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Europe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5" name="Zylinder 14">
            <a:extLst>
              <a:ext uri="{FF2B5EF4-FFF2-40B4-BE49-F238E27FC236}">
                <a16:creationId xmlns:a16="http://schemas.microsoft.com/office/drawing/2014/main" id="{515BF5DD-588A-4E19-B666-DB872FA73883}"/>
              </a:ext>
            </a:extLst>
          </p:cNvPr>
          <p:cNvSpPr/>
          <p:nvPr/>
        </p:nvSpPr>
        <p:spPr>
          <a:xfrm>
            <a:off x="1487488" y="2132536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1F774F3F-030D-4853-8626-80D8F087B417}"/>
              </a:ext>
            </a:extLst>
          </p:cNvPr>
          <p:cNvCxnSpPr>
            <a:cxnSpLocks/>
          </p:cNvCxnSpPr>
          <p:nvPr/>
        </p:nvCxnSpPr>
        <p:spPr>
          <a:xfrm>
            <a:off x="2063552" y="2204544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ussdiagramm: Dokument 16">
            <a:extLst>
              <a:ext uri="{FF2B5EF4-FFF2-40B4-BE49-F238E27FC236}">
                <a16:creationId xmlns:a16="http://schemas.microsoft.com/office/drawing/2014/main" id="{D89F30B1-B943-4E6D-AB42-E9098EBF7F5C}"/>
              </a:ext>
            </a:extLst>
          </p:cNvPr>
          <p:cNvSpPr/>
          <p:nvPr/>
        </p:nvSpPr>
        <p:spPr>
          <a:xfrm>
            <a:off x="479376" y="278060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Site 3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America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8" name="Zylinder 17">
            <a:extLst>
              <a:ext uri="{FF2B5EF4-FFF2-40B4-BE49-F238E27FC236}">
                <a16:creationId xmlns:a16="http://schemas.microsoft.com/office/drawing/2014/main" id="{1032636B-1340-43C5-AB9D-29FACE6B20AC}"/>
              </a:ext>
            </a:extLst>
          </p:cNvPr>
          <p:cNvSpPr/>
          <p:nvPr/>
        </p:nvSpPr>
        <p:spPr>
          <a:xfrm>
            <a:off x="1487488" y="2852616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E8F1941E-1ABD-42C0-B585-DCBB9A305D71}"/>
              </a:ext>
            </a:extLst>
          </p:cNvPr>
          <p:cNvCxnSpPr>
            <a:cxnSpLocks/>
          </p:cNvCxnSpPr>
          <p:nvPr/>
        </p:nvCxnSpPr>
        <p:spPr>
          <a:xfrm>
            <a:off x="2063552" y="2924624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ussdiagramm: Dokument 19">
            <a:extLst>
              <a:ext uri="{FF2B5EF4-FFF2-40B4-BE49-F238E27FC236}">
                <a16:creationId xmlns:a16="http://schemas.microsoft.com/office/drawing/2014/main" id="{F53A8625-7D68-43D6-B6E3-70C4D6A232E7}"/>
              </a:ext>
            </a:extLst>
          </p:cNvPr>
          <p:cNvSpPr/>
          <p:nvPr/>
        </p:nvSpPr>
        <p:spPr>
          <a:xfrm>
            <a:off x="479376" y="350068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Site 4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Asia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1" name="Zylinder 20">
            <a:extLst>
              <a:ext uri="{FF2B5EF4-FFF2-40B4-BE49-F238E27FC236}">
                <a16:creationId xmlns:a16="http://schemas.microsoft.com/office/drawing/2014/main" id="{C4C5F388-831D-49B7-996E-9C4437A31D5C}"/>
              </a:ext>
            </a:extLst>
          </p:cNvPr>
          <p:cNvSpPr/>
          <p:nvPr/>
        </p:nvSpPr>
        <p:spPr>
          <a:xfrm>
            <a:off x="1487488" y="3572696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BCAAC59D-DDA2-484A-BF90-5E28F97C9FE9}"/>
              </a:ext>
            </a:extLst>
          </p:cNvPr>
          <p:cNvCxnSpPr>
            <a:cxnSpLocks/>
          </p:cNvCxnSpPr>
          <p:nvPr/>
        </p:nvCxnSpPr>
        <p:spPr>
          <a:xfrm>
            <a:off x="2063552" y="3644704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lussdiagramm: Dokument 22">
            <a:extLst>
              <a:ext uri="{FF2B5EF4-FFF2-40B4-BE49-F238E27FC236}">
                <a16:creationId xmlns:a16="http://schemas.microsoft.com/office/drawing/2014/main" id="{4D739AD4-0F89-4800-BF64-88D2B32C52FB}"/>
              </a:ext>
            </a:extLst>
          </p:cNvPr>
          <p:cNvSpPr/>
          <p:nvPr/>
        </p:nvSpPr>
        <p:spPr>
          <a:xfrm>
            <a:off x="479376" y="429277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Site 5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Asia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9070148C-18EC-4F05-AF10-EBE9CC878610}"/>
              </a:ext>
            </a:extLst>
          </p:cNvPr>
          <p:cNvCxnSpPr>
            <a:cxnSpLocks/>
          </p:cNvCxnSpPr>
          <p:nvPr/>
        </p:nvCxnSpPr>
        <p:spPr>
          <a:xfrm>
            <a:off x="2063552" y="4436792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lussdiagramm: Zentralspeicher 24">
            <a:extLst>
              <a:ext uri="{FF2B5EF4-FFF2-40B4-BE49-F238E27FC236}">
                <a16:creationId xmlns:a16="http://schemas.microsoft.com/office/drawing/2014/main" id="{51E6D261-D2BA-469D-B023-F7FE226E57E9}"/>
              </a:ext>
            </a:extLst>
          </p:cNvPr>
          <p:cNvSpPr/>
          <p:nvPr/>
        </p:nvSpPr>
        <p:spPr>
          <a:xfrm>
            <a:off x="1487488" y="4364704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2669E422-25BA-45E0-B5AE-212EB58CA6F2}"/>
              </a:ext>
            </a:extLst>
          </p:cNvPr>
          <p:cNvSpPr/>
          <p:nvPr/>
        </p:nvSpPr>
        <p:spPr>
          <a:xfrm>
            <a:off x="479376" y="501285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Site 6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Asia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0830896-9BAB-462F-B19C-FBE644F6A593}"/>
              </a:ext>
            </a:extLst>
          </p:cNvPr>
          <p:cNvCxnSpPr>
            <a:cxnSpLocks/>
          </p:cNvCxnSpPr>
          <p:nvPr/>
        </p:nvCxnSpPr>
        <p:spPr>
          <a:xfrm>
            <a:off x="2063552" y="5156872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BBB4DA38-7F78-492F-9C77-8AD2315A892C}"/>
              </a:ext>
            </a:extLst>
          </p:cNvPr>
          <p:cNvSpPr/>
          <p:nvPr/>
        </p:nvSpPr>
        <p:spPr>
          <a:xfrm>
            <a:off x="3863752" y="134044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Collection</a:t>
            </a:r>
          </a:p>
        </p:txBody>
      </p: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EA54A9F4-CB9B-4445-836D-F7A54BE2A0CD}"/>
              </a:ext>
            </a:extLst>
          </p:cNvPr>
          <p:cNvCxnSpPr>
            <a:cxnSpLocks/>
          </p:cNvCxnSpPr>
          <p:nvPr/>
        </p:nvCxnSpPr>
        <p:spPr>
          <a:xfrm flipV="1">
            <a:off x="3071664" y="1484464"/>
            <a:ext cx="0" cy="36724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2872477B-88E6-4E76-B449-54A321C382F6}"/>
              </a:ext>
            </a:extLst>
          </p:cNvPr>
          <p:cNvGrpSpPr/>
          <p:nvPr/>
        </p:nvGrpSpPr>
        <p:grpSpPr>
          <a:xfrm>
            <a:off x="4979876" y="1412456"/>
            <a:ext cx="360040" cy="360040"/>
            <a:chOff x="5627948" y="1484784"/>
            <a:chExt cx="360040" cy="360040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FE28288-7B11-4C8B-A00F-0DA1EBA7315D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33" name="Gerade Verbindung mit Pfeil 32">
              <a:extLst>
                <a:ext uri="{FF2B5EF4-FFF2-40B4-BE49-F238E27FC236}">
                  <a16:creationId xmlns:a16="http://schemas.microsoft.com/office/drawing/2014/main" id="{699F7CBF-D6B7-4E04-9BD5-B8C4C14F32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>
              <a:extLst>
                <a:ext uri="{FF2B5EF4-FFF2-40B4-BE49-F238E27FC236}">
                  <a16:creationId xmlns:a16="http://schemas.microsoft.com/office/drawing/2014/main" id="{83CDA7E1-7A9A-461E-AEC6-44F774E019E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7EDBB170-69EA-4233-A153-54E58F087C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AEB77E9D-ECC2-48C1-828E-0CA9EBA602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hteck 36">
            <a:extLst>
              <a:ext uri="{FF2B5EF4-FFF2-40B4-BE49-F238E27FC236}">
                <a16:creationId xmlns:a16="http://schemas.microsoft.com/office/drawing/2014/main" id="{E343985A-64A5-4B66-A313-421521091AF3}"/>
              </a:ext>
            </a:extLst>
          </p:cNvPr>
          <p:cNvSpPr/>
          <p:nvPr/>
        </p:nvSpPr>
        <p:spPr>
          <a:xfrm>
            <a:off x="3864016" y="20606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 Pre-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Cleanup</a:t>
            </a:r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6158B65A-96DC-427B-A90F-067845B06575}"/>
              </a:ext>
            </a:extLst>
          </p:cNvPr>
          <p:cNvGrpSpPr/>
          <p:nvPr/>
        </p:nvGrpSpPr>
        <p:grpSpPr>
          <a:xfrm>
            <a:off x="4944016" y="2132688"/>
            <a:ext cx="360040" cy="368012"/>
            <a:chOff x="3791744" y="3420988"/>
            <a:chExt cx="360040" cy="368012"/>
          </a:xfrm>
        </p:grpSpPr>
        <p:sp>
          <p:nvSpPr>
            <p:cNvPr id="39" name="Rechteck: gefaltete Ecke 38">
              <a:extLst>
                <a:ext uri="{FF2B5EF4-FFF2-40B4-BE49-F238E27FC236}">
                  <a16:creationId xmlns:a16="http://schemas.microsoft.com/office/drawing/2014/main" id="{9BBA1556-CC60-4E4D-9478-DA152C4F1FEA}"/>
                </a:ext>
              </a:extLst>
            </p:cNvPr>
            <p:cNvSpPr/>
            <p:nvPr/>
          </p:nvSpPr>
          <p:spPr>
            <a:xfrm>
              <a:off x="3935784" y="3429000"/>
              <a:ext cx="216000" cy="360000"/>
            </a:xfrm>
            <a:prstGeom prst="foldedCorner">
              <a:avLst>
                <a:gd name="adj" fmla="val 34306"/>
              </a:avLst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632C3C44-9CC7-4B17-80F4-66267A3BB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791744" y="3420988"/>
              <a:ext cx="297806" cy="296044"/>
            </a:xfrm>
            <a:prstGeom prst="rect">
              <a:avLst/>
            </a:prstGeom>
          </p:spPr>
        </p:pic>
      </p:grp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05307E89-E8F8-4905-8EE6-2A4F2891BA66}"/>
              </a:ext>
            </a:extLst>
          </p:cNvPr>
          <p:cNvCxnSpPr>
            <a:cxnSpLocks/>
            <a:stCxn id="29" idx="2"/>
            <a:endCxn id="37" idx="0"/>
          </p:cNvCxnSpPr>
          <p:nvPr/>
        </p:nvCxnSpPr>
        <p:spPr>
          <a:xfrm>
            <a:off x="4655840" y="1844504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6AD59151-8ADA-48D2-BB27-6E42224ECD32}"/>
              </a:ext>
            </a:extLst>
          </p:cNvPr>
          <p:cNvCxnSpPr>
            <a:cxnSpLocks/>
          </p:cNvCxnSpPr>
          <p:nvPr/>
        </p:nvCxnSpPr>
        <p:spPr>
          <a:xfrm>
            <a:off x="4656016" y="2564688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hteck 42">
            <a:extLst>
              <a:ext uri="{FF2B5EF4-FFF2-40B4-BE49-F238E27FC236}">
                <a16:creationId xmlns:a16="http://schemas.microsoft.com/office/drawing/2014/main" id="{F054D5E0-6DD5-431E-9694-99C3D5A40F23}"/>
              </a:ext>
            </a:extLst>
          </p:cNvPr>
          <p:cNvSpPr/>
          <p:nvPr/>
        </p:nvSpPr>
        <p:spPr>
          <a:xfrm>
            <a:off x="3864016" y="27806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Products</a:t>
            </a: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E226581B-ABEC-44DB-BE22-98AC45C31F44}"/>
              </a:ext>
            </a:extLst>
          </p:cNvPr>
          <p:cNvCxnSpPr>
            <a:cxnSpLocks/>
          </p:cNvCxnSpPr>
          <p:nvPr/>
        </p:nvCxnSpPr>
        <p:spPr>
          <a:xfrm>
            <a:off x="5448016" y="306868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72FDD507-05D4-4513-A981-715091D4C873}"/>
              </a:ext>
            </a:extLst>
          </p:cNvPr>
          <p:cNvCxnSpPr>
            <a:cxnSpLocks/>
          </p:cNvCxnSpPr>
          <p:nvPr/>
        </p:nvCxnSpPr>
        <p:spPr>
          <a:xfrm flipH="1">
            <a:off x="5448016" y="292468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lussdiagramm: Dokument 45">
            <a:extLst>
              <a:ext uri="{FF2B5EF4-FFF2-40B4-BE49-F238E27FC236}">
                <a16:creationId xmlns:a16="http://schemas.microsoft.com/office/drawing/2014/main" id="{6C46311F-D6DD-4B10-9272-781149B527B3}"/>
              </a:ext>
            </a:extLst>
          </p:cNvPr>
          <p:cNvSpPr/>
          <p:nvPr/>
        </p:nvSpPr>
        <p:spPr>
          <a:xfrm>
            <a:off x="6456016" y="278068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Vendor +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Product List</a:t>
            </a:r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79A9A996-2574-4CF1-AA91-F7C754719E15}"/>
              </a:ext>
            </a:extLst>
          </p:cNvPr>
          <p:cNvGrpSpPr/>
          <p:nvPr/>
        </p:nvGrpSpPr>
        <p:grpSpPr>
          <a:xfrm>
            <a:off x="8112224" y="2852688"/>
            <a:ext cx="410623" cy="332683"/>
            <a:chOff x="6758156" y="1908017"/>
            <a:chExt cx="410623" cy="332683"/>
          </a:xfrm>
        </p:grpSpPr>
        <p:sp>
          <p:nvSpPr>
            <p:cNvPr id="48" name="Freihandform: Form 47">
              <a:extLst>
                <a:ext uri="{FF2B5EF4-FFF2-40B4-BE49-F238E27FC236}">
                  <a16:creationId xmlns:a16="http://schemas.microsoft.com/office/drawing/2014/main" id="{C4F2887C-92DE-4F60-A223-443F49AB8BCA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F9AA266C-A2F2-4256-A916-070B3DE4BC7C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50" name="Rechteck 49">
            <a:extLst>
              <a:ext uri="{FF2B5EF4-FFF2-40B4-BE49-F238E27FC236}">
                <a16:creationId xmlns:a16="http://schemas.microsoft.com/office/drawing/2014/main" id="{65B63D06-9B93-4AB5-9502-738A691B2F15}"/>
              </a:ext>
            </a:extLst>
          </p:cNvPr>
          <p:cNvSpPr/>
          <p:nvPr/>
        </p:nvSpPr>
        <p:spPr>
          <a:xfrm>
            <a:off x="8688000" y="1259881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 Load all Demand Files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data from the different sites originate from different database exports or manually prepared Excel files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DFEF3714-D1DD-42B4-8A77-517B0D4C6C0D}"/>
              </a:ext>
            </a:extLst>
          </p:cNvPr>
          <p:cNvSpPr/>
          <p:nvPr/>
        </p:nvSpPr>
        <p:spPr>
          <a:xfrm>
            <a:off x="8688000" y="2026987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 First Clean-Ups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data formats to week numbers and years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667EF292-26A0-4C2A-A6D4-5F4DEF5521E8}"/>
              </a:ext>
            </a:extLst>
          </p:cNvPr>
          <p:cNvSpPr/>
          <p:nvPr/>
        </p:nvSpPr>
        <p:spPr>
          <a:xfrm>
            <a:off x="8688016" y="278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3. Product Alignment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revolving table manages the products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include and allow for using harmonized product names.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Orientation is by common product identification number.</a:t>
            </a:r>
          </a:p>
        </p:txBody>
      </p: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243BA669-A47F-49D9-A91D-0A196F2AC476}"/>
              </a:ext>
            </a:extLst>
          </p:cNvPr>
          <p:cNvCxnSpPr>
            <a:cxnSpLocks/>
          </p:cNvCxnSpPr>
          <p:nvPr/>
        </p:nvCxnSpPr>
        <p:spPr>
          <a:xfrm>
            <a:off x="4656016" y="3284688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>
            <a:extLst>
              <a:ext uri="{FF2B5EF4-FFF2-40B4-BE49-F238E27FC236}">
                <a16:creationId xmlns:a16="http://schemas.microsoft.com/office/drawing/2014/main" id="{94677351-0001-4C18-B58A-C3E570774991}"/>
              </a:ext>
            </a:extLst>
          </p:cNvPr>
          <p:cNvSpPr/>
          <p:nvPr/>
        </p:nvSpPr>
        <p:spPr>
          <a:xfrm>
            <a:off x="3864016" y="35006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Projects</a:t>
            </a:r>
          </a:p>
        </p:txBody>
      </p: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E9EECC7F-D2F0-44A0-8F91-0958AF701229}"/>
              </a:ext>
            </a:extLst>
          </p:cNvPr>
          <p:cNvCxnSpPr>
            <a:cxnSpLocks/>
          </p:cNvCxnSpPr>
          <p:nvPr/>
        </p:nvCxnSpPr>
        <p:spPr>
          <a:xfrm>
            <a:off x="5448016" y="378868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AA05FBEE-98F8-4257-B754-E3195C398571}"/>
              </a:ext>
            </a:extLst>
          </p:cNvPr>
          <p:cNvCxnSpPr>
            <a:cxnSpLocks/>
          </p:cNvCxnSpPr>
          <p:nvPr/>
        </p:nvCxnSpPr>
        <p:spPr>
          <a:xfrm flipH="1">
            <a:off x="5448016" y="364468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3C98B1F6-20F3-4113-AC58-AAD9CF29DD60}"/>
              </a:ext>
            </a:extLst>
          </p:cNvPr>
          <p:cNvSpPr/>
          <p:nvPr/>
        </p:nvSpPr>
        <p:spPr>
          <a:xfrm>
            <a:off x="6456016" y="350068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Project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List</a:t>
            </a:r>
          </a:p>
        </p:txBody>
      </p: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55A2BF19-D0E0-4368-99F1-A304BFEE010E}"/>
              </a:ext>
            </a:extLst>
          </p:cNvPr>
          <p:cNvGrpSpPr/>
          <p:nvPr/>
        </p:nvGrpSpPr>
        <p:grpSpPr>
          <a:xfrm>
            <a:off x="8112224" y="3572688"/>
            <a:ext cx="410623" cy="332683"/>
            <a:chOff x="6758156" y="1908017"/>
            <a:chExt cx="410623" cy="332683"/>
          </a:xfrm>
        </p:grpSpPr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331072BA-EC7C-4577-B34F-1415DDB60CD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E98B7E08-BE40-46FC-9AEB-C75D9F7FBECB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61" name="Rechteck 60">
            <a:extLst>
              <a:ext uri="{FF2B5EF4-FFF2-40B4-BE49-F238E27FC236}">
                <a16:creationId xmlns:a16="http://schemas.microsoft.com/office/drawing/2014/main" id="{E80AA176-1126-4458-AC85-021BA6B5E776}"/>
              </a:ext>
            </a:extLst>
          </p:cNvPr>
          <p:cNvSpPr/>
          <p:nvPr/>
        </p:nvSpPr>
        <p:spPr>
          <a:xfrm>
            <a:off x="8688016" y="350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4. Project Name Alignment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project names and/or abbreviations are used by the sites.  They will be aligned.</a:t>
            </a: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FBA05411-7F87-4EE3-800C-C554C39DBE56}"/>
              </a:ext>
            </a:extLst>
          </p:cNvPr>
          <p:cNvSpPr/>
          <p:nvPr/>
        </p:nvSpPr>
        <p:spPr>
          <a:xfrm>
            <a:off x="3864016" y="42206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Planning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Table</a:t>
            </a:r>
          </a:p>
        </p:txBody>
      </p:sp>
      <p:sp>
        <p:nvSpPr>
          <p:cNvPr id="63" name="Rechteck: gefaltete Ecke 62">
            <a:extLst>
              <a:ext uri="{FF2B5EF4-FFF2-40B4-BE49-F238E27FC236}">
                <a16:creationId xmlns:a16="http://schemas.microsoft.com/office/drawing/2014/main" id="{64D5369B-E7E4-4C6D-B8F4-EB87B726766B}"/>
              </a:ext>
            </a:extLst>
          </p:cNvPr>
          <p:cNvSpPr/>
          <p:nvPr/>
        </p:nvSpPr>
        <p:spPr>
          <a:xfrm>
            <a:off x="4872016" y="4292688"/>
            <a:ext cx="144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4" name="Rechteck: gefaltete Ecke 63">
            <a:extLst>
              <a:ext uri="{FF2B5EF4-FFF2-40B4-BE49-F238E27FC236}">
                <a16:creationId xmlns:a16="http://schemas.microsoft.com/office/drawing/2014/main" id="{730640EB-297B-44CF-9426-729B64B9F7B5}"/>
              </a:ext>
            </a:extLst>
          </p:cNvPr>
          <p:cNvSpPr/>
          <p:nvPr/>
        </p:nvSpPr>
        <p:spPr>
          <a:xfrm>
            <a:off x="5088016" y="4292688"/>
            <a:ext cx="288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560E99F3-4F13-4C3C-ADFF-4F225BAFC795}"/>
              </a:ext>
            </a:extLst>
          </p:cNvPr>
          <p:cNvCxnSpPr/>
          <p:nvPr/>
        </p:nvCxnSpPr>
        <p:spPr>
          <a:xfrm>
            <a:off x="4944016" y="4436688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 Verbindung mit Pfeil 65">
            <a:extLst>
              <a:ext uri="{FF2B5EF4-FFF2-40B4-BE49-F238E27FC236}">
                <a16:creationId xmlns:a16="http://schemas.microsoft.com/office/drawing/2014/main" id="{623959F2-F6AE-4296-AF37-805CFAB46C9F}"/>
              </a:ext>
            </a:extLst>
          </p:cNvPr>
          <p:cNvCxnSpPr>
            <a:cxnSpLocks/>
          </p:cNvCxnSpPr>
          <p:nvPr/>
        </p:nvCxnSpPr>
        <p:spPr>
          <a:xfrm>
            <a:off x="4656016" y="4004688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hteck 66">
            <a:extLst>
              <a:ext uri="{FF2B5EF4-FFF2-40B4-BE49-F238E27FC236}">
                <a16:creationId xmlns:a16="http://schemas.microsoft.com/office/drawing/2014/main" id="{ED9A77CA-0578-41AC-B384-DAD4568C312F}"/>
              </a:ext>
            </a:extLst>
          </p:cNvPr>
          <p:cNvSpPr/>
          <p:nvPr/>
        </p:nvSpPr>
        <p:spPr>
          <a:xfrm>
            <a:off x="8688016" y="418008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5. Project Name Alignment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sequential list of individual demands is transformed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 a horizontal planning table with weekly schedule.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consolidation and summing up</a:t>
            </a:r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075546B5-7396-4390-AE85-2353205B7E99}"/>
              </a:ext>
            </a:extLst>
          </p:cNvPr>
          <p:cNvSpPr/>
          <p:nvPr/>
        </p:nvSpPr>
        <p:spPr>
          <a:xfrm>
            <a:off x="3864016" y="49406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Optional: Import supplier data</a:t>
            </a:r>
          </a:p>
        </p:txBody>
      </p: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1758D73E-C2BB-4ABA-8747-26244444CC09}"/>
              </a:ext>
            </a:extLst>
          </p:cNvPr>
          <p:cNvCxnSpPr>
            <a:cxnSpLocks/>
          </p:cNvCxnSpPr>
          <p:nvPr/>
        </p:nvCxnSpPr>
        <p:spPr>
          <a:xfrm>
            <a:off x="4656016" y="4724688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hteck 69">
            <a:extLst>
              <a:ext uri="{FF2B5EF4-FFF2-40B4-BE49-F238E27FC236}">
                <a16:creationId xmlns:a16="http://schemas.microsoft.com/office/drawing/2014/main" id="{1AECE2B7-4FD8-4A7E-AB88-DCC5654E414F}"/>
              </a:ext>
            </a:extLst>
          </p:cNvPr>
          <p:cNvSpPr/>
          <p:nvPr/>
        </p:nvSpPr>
        <p:spPr>
          <a:xfrm>
            <a:off x="8688016" y="4940704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6. Import supplier planning data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If supply info is available, then match demand with their delivery plans</a:t>
            </a:r>
          </a:p>
        </p:txBody>
      </p: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C42E7810-2E70-4F26-B6F4-EDDEED57812D}"/>
              </a:ext>
            </a:extLst>
          </p:cNvPr>
          <p:cNvCxnSpPr>
            <a:cxnSpLocks/>
          </p:cNvCxnSpPr>
          <p:nvPr/>
        </p:nvCxnSpPr>
        <p:spPr>
          <a:xfrm flipH="1">
            <a:off x="5448016" y="508468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Flussdiagramm: Dokument 71">
            <a:extLst>
              <a:ext uri="{FF2B5EF4-FFF2-40B4-BE49-F238E27FC236}">
                <a16:creationId xmlns:a16="http://schemas.microsoft.com/office/drawing/2014/main" id="{6BBBC39F-7120-4269-8C50-F1A153B39DBC}"/>
              </a:ext>
            </a:extLst>
          </p:cNvPr>
          <p:cNvSpPr/>
          <p:nvPr/>
        </p:nvSpPr>
        <p:spPr>
          <a:xfrm>
            <a:off x="6456016" y="494068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49CB2E4B-0D32-4D54-8392-251ADB755B53}"/>
              </a:ext>
            </a:extLst>
          </p:cNvPr>
          <p:cNvSpPr/>
          <p:nvPr/>
        </p:nvSpPr>
        <p:spPr>
          <a:xfrm>
            <a:off x="3864016" y="56606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final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reports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68238A7C-CE25-40B1-AC09-831C4587FFB7}"/>
              </a:ext>
            </a:extLst>
          </p:cNvPr>
          <p:cNvCxnSpPr>
            <a:cxnSpLocks/>
          </p:cNvCxnSpPr>
          <p:nvPr/>
        </p:nvCxnSpPr>
        <p:spPr>
          <a:xfrm>
            <a:off x="4656016" y="5444688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03DF02DE-1DCC-4B4C-A3FA-54272C7B91B3}"/>
              </a:ext>
            </a:extLst>
          </p:cNvPr>
          <p:cNvCxnSpPr>
            <a:cxnSpLocks/>
          </p:cNvCxnSpPr>
          <p:nvPr/>
        </p:nvCxnSpPr>
        <p:spPr>
          <a:xfrm>
            <a:off x="5448016" y="580468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Flussdiagramm: Dokument 75">
            <a:extLst>
              <a:ext uri="{FF2B5EF4-FFF2-40B4-BE49-F238E27FC236}">
                <a16:creationId xmlns:a16="http://schemas.microsoft.com/office/drawing/2014/main" id="{022F2FBD-443E-4660-851D-848CB00B7AE5}"/>
              </a:ext>
            </a:extLst>
          </p:cNvPr>
          <p:cNvSpPr/>
          <p:nvPr/>
        </p:nvSpPr>
        <p:spPr>
          <a:xfrm>
            <a:off x="6527840" y="558868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7" name="Flussdiagramm: Dokument 76">
            <a:extLst>
              <a:ext uri="{FF2B5EF4-FFF2-40B4-BE49-F238E27FC236}">
                <a16:creationId xmlns:a16="http://schemas.microsoft.com/office/drawing/2014/main" id="{3A519D8A-0544-4295-AD98-B7C0BF864C3C}"/>
              </a:ext>
            </a:extLst>
          </p:cNvPr>
          <p:cNvSpPr/>
          <p:nvPr/>
        </p:nvSpPr>
        <p:spPr>
          <a:xfrm>
            <a:off x="6456016" y="566068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Supply Chain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Reports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5F06CD32-9777-47DA-90DD-43FD12609003}"/>
              </a:ext>
            </a:extLst>
          </p:cNvPr>
          <p:cNvSpPr/>
          <p:nvPr/>
        </p:nvSpPr>
        <p:spPr>
          <a:xfrm>
            <a:off x="8688016" y="5588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7. Reports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Detailed internal reports for performance monitoring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Condensed reports for suppliers</a:t>
            </a:r>
          </a:p>
        </p:txBody>
      </p:sp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BD68A055-90A0-4640-9CBC-B3C4CFF72EB9}"/>
              </a:ext>
            </a:extLst>
          </p:cNvPr>
          <p:cNvGrpSpPr/>
          <p:nvPr/>
        </p:nvGrpSpPr>
        <p:grpSpPr>
          <a:xfrm>
            <a:off x="4944016" y="2924688"/>
            <a:ext cx="360024" cy="216020"/>
            <a:chOff x="5555940" y="3212976"/>
            <a:chExt cx="360024" cy="216020"/>
          </a:xfrm>
        </p:grpSpPr>
        <p:grpSp>
          <p:nvGrpSpPr>
            <p:cNvPr id="80" name="Gruppieren 79">
              <a:extLst>
                <a:ext uri="{FF2B5EF4-FFF2-40B4-BE49-F238E27FC236}">
                  <a16:creationId xmlns:a16="http://schemas.microsoft.com/office/drawing/2014/main" id="{1894B8DF-CF5E-4E4D-A23B-9B29FA134DA1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88" name="Rechteck 87">
                <a:extLst>
                  <a:ext uri="{FF2B5EF4-FFF2-40B4-BE49-F238E27FC236}">
                    <a16:creationId xmlns:a16="http://schemas.microsoft.com/office/drawing/2014/main" id="{0C6DAB24-EF07-4C28-83D0-F935F0BC201A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Rechteck 88">
                <a:extLst>
                  <a:ext uri="{FF2B5EF4-FFF2-40B4-BE49-F238E27FC236}">
                    <a16:creationId xmlns:a16="http://schemas.microsoft.com/office/drawing/2014/main" id="{6153A060-208B-4FD3-80F8-C397513F9A0A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Rechteck 89">
                <a:extLst>
                  <a:ext uri="{FF2B5EF4-FFF2-40B4-BE49-F238E27FC236}">
                    <a16:creationId xmlns:a16="http://schemas.microsoft.com/office/drawing/2014/main" id="{B38A302B-0D8F-43E7-8D2D-104D4F9BA84E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Rechteck 90">
                <a:extLst>
                  <a:ext uri="{FF2B5EF4-FFF2-40B4-BE49-F238E27FC236}">
                    <a16:creationId xmlns:a16="http://schemas.microsoft.com/office/drawing/2014/main" id="{F1C766DC-D629-4E0E-9675-E00091769F1B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Rechteck 91">
                <a:extLst>
                  <a:ext uri="{FF2B5EF4-FFF2-40B4-BE49-F238E27FC236}">
                    <a16:creationId xmlns:a16="http://schemas.microsoft.com/office/drawing/2014/main" id="{C993ABC1-8724-4D0B-A954-2596E64FC56D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Rechteck 92">
                <a:extLst>
                  <a:ext uri="{FF2B5EF4-FFF2-40B4-BE49-F238E27FC236}">
                    <a16:creationId xmlns:a16="http://schemas.microsoft.com/office/drawing/2014/main" id="{47B5F1B3-8740-40B1-8DEC-2C5487AED9BE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1" name="Rechteck 80">
              <a:extLst>
                <a:ext uri="{FF2B5EF4-FFF2-40B4-BE49-F238E27FC236}">
                  <a16:creationId xmlns:a16="http://schemas.microsoft.com/office/drawing/2014/main" id="{C58D0B02-FAC2-4458-A9AA-8B9845CD0042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2" name="Rechteck 81">
              <a:extLst>
                <a:ext uri="{FF2B5EF4-FFF2-40B4-BE49-F238E27FC236}">
                  <a16:creationId xmlns:a16="http://schemas.microsoft.com/office/drawing/2014/main" id="{F84B9CB7-7030-4A12-A0EA-C383A88B4A35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3" name="Rechteck 82">
              <a:extLst>
                <a:ext uri="{FF2B5EF4-FFF2-40B4-BE49-F238E27FC236}">
                  <a16:creationId xmlns:a16="http://schemas.microsoft.com/office/drawing/2014/main" id="{D1B91C8A-FC02-4018-BB0C-F62A0B287607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4" name="Rechteck 83">
              <a:extLst>
                <a:ext uri="{FF2B5EF4-FFF2-40B4-BE49-F238E27FC236}">
                  <a16:creationId xmlns:a16="http://schemas.microsoft.com/office/drawing/2014/main" id="{88FA3347-6A5A-4CC6-B0D5-C8CD50672A1B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5" name="Rechteck 84">
              <a:extLst>
                <a:ext uri="{FF2B5EF4-FFF2-40B4-BE49-F238E27FC236}">
                  <a16:creationId xmlns:a16="http://schemas.microsoft.com/office/drawing/2014/main" id="{4E6830BB-6DC7-4C68-A829-54DE69F088FB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6" name="Rechteck 85">
              <a:extLst>
                <a:ext uri="{FF2B5EF4-FFF2-40B4-BE49-F238E27FC236}">
                  <a16:creationId xmlns:a16="http://schemas.microsoft.com/office/drawing/2014/main" id="{B9FDD4D3-BC1A-4637-B9B1-635BC9ACBD42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7" name="Gleichschenkliges Dreieck 86">
              <a:extLst>
                <a:ext uri="{FF2B5EF4-FFF2-40B4-BE49-F238E27FC236}">
                  <a16:creationId xmlns:a16="http://schemas.microsoft.com/office/drawing/2014/main" id="{1F682F12-FABD-4A76-83F0-62CF3AEFFE85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94" name="Gruppieren 93">
            <a:extLst>
              <a:ext uri="{FF2B5EF4-FFF2-40B4-BE49-F238E27FC236}">
                <a16:creationId xmlns:a16="http://schemas.microsoft.com/office/drawing/2014/main" id="{AD238A17-2F4A-4078-912C-521B29E72223}"/>
              </a:ext>
            </a:extLst>
          </p:cNvPr>
          <p:cNvGrpSpPr/>
          <p:nvPr/>
        </p:nvGrpSpPr>
        <p:grpSpPr>
          <a:xfrm>
            <a:off x="4944016" y="3644688"/>
            <a:ext cx="360024" cy="216020"/>
            <a:chOff x="5555940" y="3212976"/>
            <a:chExt cx="360024" cy="216020"/>
          </a:xfrm>
        </p:grpSpPr>
        <p:grpSp>
          <p:nvGrpSpPr>
            <p:cNvPr id="95" name="Gruppieren 94">
              <a:extLst>
                <a:ext uri="{FF2B5EF4-FFF2-40B4-BE49-F238E27FC236}">
                  <a16:creationId xmlns:a16="http://schemas.microsoft.com/office/drawing/2014/main" id="{774C95A2-7EA3-48D9-AA30-A2DBE9A3973D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103" name="Rechteck 102">
                <a:extLst>
                  <a:ext uri="{FF2B5EF4-FFF2-40B4-BE49-F238E27FC236}">
                    <a16:creationId xmlns:a16="http://schemas.microsoft.com/office/drawing/2014/main" id="{05E479E6-ADCD-4BEE-874F-1DFD3242B394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echteck 103">
                <a:extLst>
                  <a:ext uri="{FF2B5EF4-FFF2-40B4-BE49-F238E27FC236}">
                    <a16:creationId xmlns:a16="http://schemas.microsoft.com/office/drawing/2014/main" id="{B1386ACA-3FED-46A0-8983-37B20CCB5CB5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Rechteck 104">
                <a:extLst>
                  <a:ext uri="{FF2B5EF4-FFF2-40B4-BE49-F238E27FC236}">
                    <a16:creationId xmlns:a16="http://schemas.microsoft.com/office/drawing/2014/main" id="{BEF2F616-34D4-4646-B300-DBFBA68F4178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Rechteck 105">
                <a:extLst>
                  <a:ext uri="{FF2B5EF4-FFF2-40B4-BE49-F238E27FC236}">
                    <a16:creationId xmlns:a16="http://schemas.microsoft.com/office/drawing/2014/main" id="{BA8CCB10-4542-4459-BF50-A76D3170495F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Rechteck 106">
                <a:extLst>
                  <a:ext uri="{FF2B5EF4-FFF2-40B4-BE49-F238E27FC236}">
                    <a16:creationId xmlns:a16="http://schemas.microsoft.com/office/drawing/2014/main" id="{2E3E4046-49B2-40B6-9770-E55C10C564A1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Rechteck 107">
                <a:extLst>
                  <a:ext uri="{FF2B5EF4-FFF2-40B4-BE49-F238E27FC236}">
                    <a16:creationId xmlns:a16="http://schemas.microsoft.com/office/drawing/2014/main" id="{BCAD8B87-56B4-4476-9E35-5AB02C7E06F2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6" name="Rechteck 95">
              <a:extLst>
                <a:ext uri="{FF2B5EF4-FFF2-40B4-BE49-F238E27FC236}">
                  <a16:creationId xmlns:a16="http://schemas.microsoft.com/office/drawing/2014/main" id="{087DB861-9978-47E2-84F6-789592DE5E27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F707A16D-92E8-4067-8CD9-6F31608CEC72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8" name="Rechteck 97">
              <a:extLst>
                <a:ext uri="{FF2B5EF4-FFF2-40B4-BE49-F238E27FC236}">
                  <a16:creationId xmlns:a16="http://schemas.microsoft.com/office/drawing/2014/main" id="{EADA4B7A-E262-48BB-B5A8-AD93E4955B05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9" name="Rechteck 98">
              <a:extLst>
                <a:ext uri="{FF2B5EF4-FFF2-40B4-BE49-F238E27FC236}">
                  <a16:creationId xmlns:a16="http://schemas.microsoft.com/office/drawing/2014/main" id="{022B4534-2B4F-4D07-971A-D2BABAF40EC0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0" name="Rechteck 99">
              <a:extLst>
                <a:ext uri="{FF2B5EF4-FFF2-40B4-BE49-F238E27FC236}">
                  <a16:creationId xmlns:a16="http://schemas.microsoft.com/office/drawing/2014/main" id="{55222FEA-B644-46B6-B324-C1A84083AEF9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1" name="Rechteck 100">
              <a:extLst>
                <a:ext uri="{FF2B5EF4-FFF2-40B4-BE49-F238E27FC236}">
                  <a16:creationId xmlns:a16="http://schemas.microsoft.com/office/drawing/2014/main" id="{52DD4B0B-FC2B-4481-B1AB-7182C872819B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2" name="Gleichschenkliges Dreieck 101">
              <a:extLst>
                <a:ext uri="{FF2B5EF4-FFF2-40B4-BE49-F238E27FC236}">
                  <a16:creationId xmlns:a16="http://schemas.microsoft.com/office/drawing/2014/main" id="{5FCD9F64-03A9-4F21-B0C8-03DC788B29EE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7778F9A4-4326-4E97-B9DB-BC71CDC1ADD3}"/>
              </a:ext>
            </a:extLst>
          </p:cNvPr>
          <p:cNvGrpSpPr/>
          <p:nvPr/>
        </p:nvGrpSpPr>
        <p:grpSpPr>
          <a:xfrm>
            <a:off x="5016016" y="5012688"/>
            <a:ext cx="360040" cy="360040"/>
            <a:chOff x="5627948" y="1484784"/>
            <a:chExt cx="360040" cy="360040"/>
          </a:xfrm>
        </p:grpSpPr>
        <p:sp>
          <p:nvSpPr>
            <p:cNvPr id="110" name="Rechteck 109">
              <a:extLst>
                <a:ext uri="{FF2B5EF4-FFF2-40B4-BE49-F238E27FC236}">
                  <a16:creationId xmlns:a16="http://schemas.microsoft.com/office/drawing/2014/main" id="{B07360F4-2AA6-4414-9CDF-1BFA8A4C6CAB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11" name="Gerade Verbindung mit Pfeil 110">
              <a:extLst>
                <a:ext uri="{FF2B5EF4-FFF2-40B4-BE49-F238E27FC236}">
                  <a16:creationId xmlns:a16="http://schemas.microsoft.com/office/drawing/2014/main" id="{9E75D958-55B1-4A9A-9F7D-7A617FB6A2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 Verbindung mit Pfeil 111">
              <a:extLst>
                <a:ext uri="{FF2B5EF4-FFF2-40B4-BE49-F238E27FC236}">
                  <a16:creationId xmlns:a16="http://schemas.microsoft.com/office/drawing/2014/main" id="{83D3180A-47C9-4891-AB96-38D77DFA1AA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Gerade Verbindung mit Pfeil 112">
              <a:extLst>
                <a:ext uri="{FF2B5EF4-FFF2-40B4-BE49-F238E27FC236}">
                  <a16:creationId xmlns:a16="http://schemas.microsoft.com/office/drawing/2014/main" id="{5008D06A-9F01-428B-BF4B-6E571AC668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Gerade Verbindung mit Pfeil 113">
              <a:extLst>
                <a:ext uri="{FF2B5EF4-FFF2-40B4-BE49-F238E27FC236}">
                  <a16:creationId xmlns:a16="http://schemas.microsoft.com/office/drawing/2014/main" id="{86ABAD53-F7B0-494B-8D4F-0F5A6D5B35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5" name="Grafik 114">
            <a:extLst>
              <a:ext uri="{FF2B5EF4-FFF2-40B4-BE49-F238E27FC236}">
                <a16:creationId xmlns:a16="http://schemas.microsoft.com/office/drawing/2014/main" id="{46C8232C-76FD-444C-B63B-79E1EB8D725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43872" y="5768796"/>
            <a:ext cx="288000" cy="241735"/>
          </a:xfrm>
          <a:prstGeom prst="rect">
            <a:avLst/>
          </a:prstGeom>
        </p:spPr>
      </p:pic>
      <p:sp>
        <p:nvSpPr>
          <p:cNvPr id="116" name="Flussdiagramm: Dokument 115">
            <a:extLst>
              <a:ext uri="{FF2B5EF4-FFF2-40B4-BE49-F238E27FC236}">
                <a16:creationId xmlns:a16="http://schemas.microsoft.com/office/drawing/2014/main" id="{E13AD0C8-F4AC-4A8F-B070-5C104F747542}"/>
              </a:ext>
            </a:extLst>
          </p:cNvPr>
          <p:cNvSpPr/>
          <p:nvPr/>
        </p:nvSpPr>
        <p:spPr>
          <a:xfrm>
            <a:off x="4872016" y="5732936"/>
            <a:ext cx="432176" cy="359752"/>
          </a:xfrm>
          <a:prstGeom prst="flowChartDocumen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3" name="Rechteck 122">
            <a:extLst>
              <a:ext uri="{FF2B5EF4-FFF2-40B4-BE49-F238E27FC236}">
                <a16:creationId xmlns:a16="http://schemas.microsoft.com/office/drawing/2014/main" id="{5318C8C4-6CCD-42B3-8CCF-93DF06BFB793}"/>
              </a:ext>
            </a:extLst>
          </p:cNvPr>
          <p:cNvSpPr/>
          <p:nvPr/>
        </p:nvSpPr>
        <p:spPr>
          <a:xfrm>
            <a:off x="408000" y="5660927"/>
            <a:ext cx="2664296" cy="64783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regions manage their data in different</a:t>
            </a:r>
          </a:p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databases systems or manually with Excel</a:t>
            </a:r>
          </a:p>
          <a:p>
            <a:pPr>
              <a:buClr>
                <a:schemeClr val="bg1">
                  <a:lumMod val="50000"/>
                </a:schemeClr>
              </a:buClr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More than 20 different files !</a:t>
            </a:r>
          </a:p>
        </p:txBody>
      </p:sp>
      <p:sp>
        <p:nvSpPr>
          <p:cNvPr id="121" name="Flussdiagramm: Zentralspeicher 120">
            <a:extLst>
              <a:ext uri="{FF2B5EF4-FFF2-40B4-BE49-F238E27FC236}">
                <a16:creationId xmlns:a16="http://schemas.microsoft.com/office/drawing/2014/main" id="{8613B740-7362-4085-86FF-EDC4871F3AAC}"/>
              </a:ext>
            </a:extLst>
          </p:cNvPr>
          <p:cNvSpPr/>
          <p:nvPr/>
        </p:nvSpPr>
        <p:spPr>
          <a:xfrm>
            <a:off x="1488000" y="5084704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4" name="Flussdiagramm: Zentralspeicher 123">
            <a:extLst>
              <a:ext uri="{FF2B5EF4-FFF2-40B4-BE49-F238E27FC236}">
                <a16:creationId xmlns:a16="http://schemas.microsoft.com/office/drawing/2014/main" id="{478788DD-7C39-4448-8527-0F37AA6FE7B0}"/>
              </a:ext>
            </a:extLst>
          </p:cNvPr>
          <p:cNvSpPr/>
          <p:nvPr/>
        </p:nvSpPr>
        <p:spPr>
          <a:xfrm>
            <a:off x="7536000" y="5012704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5" name="Flussdiagramm: Zentralspeicher 124">
            <a:extLst>
              <a:ext uri="{FF2B5EF4-FFF2-40B4-BE49-F238E27FC236}">
                <a16:creationId xmlns:a16="http://schemas.microsoft.com/office/drawing/2014/main" id="{27D349ED-9D30-488A-B7C1-7539CE281772}"/>
              </a:ext>
            </a:extLst>
          </p:cNvPr>
          <p:cNvSpPr/>
          <p:nvPr/>
        </p:nvSpPr>
        <p:spPr>
          <a:xfrm>
            <a:off x="7536000" y="3572704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6" name="Flussdiagramm: Zentralspeicher 125">
            <a:extLst>
              <a:ext uri="{FF2B5EF4-FFF2-40B4-BE49-F238E27FC236}">
                <a16:creationId xmlns:a16="http://schemas.microsoft.com/office/drawing/2014/main" id="{C9AD28A5-0A0E-4231-9FC2-3960CAFF274B}"/>
              </a:ext>
            </a:extLst>
          </p:cNvPr>
          <p:cNvSpPr/>
          <p:nvPr/>
        </p:nvSpPr>
        <p:spPr>
          <a:xfrm>
            <a:off x="7536000" y="2852704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7" name="Flussdiagramm: Zentralspeicher 126">
            <a:extLst>
              <a:ext uri="{FF2B5EF4-FFF2-40B4-BE49-F238E27FC236}">
                <a16:creationId xmlns:a16="http://schemas.microsoft.com/office/drawing/2014/main" id="{139120BF-C91E-4E94-9759-2ACDBFAA5619}"/>
              </a:ext>
            </a:extLst>
          </p:cNvPr>
          <p:cNvSpPr/>
          <p:nvPr/>
        </p:nvSpPr>
        <p:spPr>
          <a:xfrm>
            <a:off x="7536000" y="5732704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766CF65C-AFDA-42F1-97CB-D21C82D09190}"/>
              </a:ext>
            </a:extLst>
          </p:cNvPr>
          <p:cNvSpPr/>
          <p:nvPr/>
        </p:nvSpPr>
        <p:spPr>
          <a:xfrm>
            <a:off x="6024000" y="2060704"/>
            <a:ext cx="2160656" cy="57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two Excel files are </a:t>
            </a:r>
            <a:r>
              <a:rPr lang="en-US" sz="1000" b="1" dirty="0">
                <a:solidFill>
                  <a:srgbClr val="2850A0"/>
                </a:solidFill>
              </a:rPr>
              <a:t>revolving</a:t>
            </a: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b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i.e. mutually used and updated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by the user and the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program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134B76F4-533F-4AE3-8DB5-5C2198C5B47C}"/>
              </a:ext>
            </a:extLst>
          </p:cNvPr>
          <p:cNvSpPr/>
          <p:nvPr/>
        </p:nvSpPr>
        <p:spPr>
          <a:xfrm>
            <a:off x="5952000" y="2060704"/>
            <a:ext cx="2664000" cy="2088000"/>
          </a:xfrm>
          <a:prstGeom prst="roundRect">
            <a:avLst>
              <a:gd name="adj" fmla="val 4645"/>
            </a:avLst>
          </a:prstGeom>
          <a:noFill/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037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ounded Rectangle 3">
            <a:extLst>
              <a:ext uri="{FF2B5EF4-FFF2-40B4-BE49-F238E27FC236}">
                <a16:creationId xmlns:a16="http://schemas.microsoft.com/office/drawing/2014/main" id="{2ABECA9C-9CEC-4079-B4CE-8AAF476210C6}"/>
              </a:ext>
            </a:extLst>
          </p:cNvPr>
          <p:cNvSpPr/>
          <p:nvPr/>
        </p:nvSpPr>
        <p:spPr>
          <a:xfrm>
            <a:off x="7320664" y="1700728"/>
            <a:ext cx="1872000" cy="237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69" name="Rounded Rectangle 3">
            <a:extLst>
              <a:ext uri="{FF2B5EF4-FFF2-40B4-BE49-F238E27FC236}">
                <a16:creationId xmlns:a16="http://schemas.microsoft.com/office/drawing/2014/main" id="{D26847A6-D55E-4906-AADE-C9ABC50923BC}"/>
              </a:ext>
            </a:extLst>
          </p:cNvPr>
          <p:cNvSpPr/>
          <p:nvPr/>
        </p:nvSpPr>
        <p:spPr>
          <a:xfrm>
            <a:off x="2640664" y="1700728"/>
            <a:ext cx="1872000" cy="381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Real-world Use Case #3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Enriched Business Intelligence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5DB63D-5896-4923-B20B-B15B8884B0A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07435" y="6452637"/>
            <a:ext cx="8159850" cy="360363"/>
          </a:xfrm>
        </p:spPr>
        <p:txBody>
          <a:bodyPr>
            <a:normAutofit fontScale="62500" lnSpcReduction="20000"/>
          </a:bodyPr>
          <a:lstStyle/>
          <a:p>
            <a:r>
              <a:rPr lang="en-US" sz="1100" dirty="0"/>
              <a:t>ERP = Enterprise Resource Management Databases (e.g. SAP, Oracle, BAAN, Abacus)</a:t>
            </a:r>
          </a:p>
          <a:p>
            <a:r>
              <a:rPr lang="en-US" sz="1100" dirty="0"/>
              <a:t>CRM = Customer Relationship Database (e.g. Salesforce)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1DEA935-5437-4CC0-98D5-AB5BE417FE89}"/>
              </a:ext>
            </a:extLst>
          </p:cNvPr>
          <p:cNvSpPr/>
          <p:nvPr/>
        </p:nvSpPr>
        <p:spPr>
          <a:xfrm>
            <a:off x="2784288" y="184459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Filter</a:t>
            </a: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41C9DA8F-1801-41B1-9CA0-571FA355D2D9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3576376" y="1590491"/>
            <a:ext cx="11832" cy="2542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702E05D4-3E86-4C8D-A248-0DF2BD66D3BA}"/>
              </a:ext>
            </a:extLst>
          </p:cNvPr>
          <p:cNvSpPr/>
          <p:nvPr/>
        </p:nvSpPr>
        <p:spPr>
          <a:xfrm>
            <a:off x="2796120" y="105272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Orders List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from CRM database</a:t>
            </a:r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0A89649E-1353-4217-818A-4DC8F27A757C}"/>
              </a:ext>
            </a:extLst>
          </p:cNvPr>
          <p:cNvGrpSpPr/>
          <p:nvPr/>
        </p:nvGrpSpPr>
        <p:grpSpPr>
          <a:xfrm>
            <a:off x="3792400" y="1880596"/>
            <a:ext cx="432048" cy="432048"/>
            <a:chOff x="1415480" y="2240868"/>
            <a:chExt cx="432048" cy="432048"/>
          </a:xfrm>
        </p:grpSpPr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965CAA6C-F1D4-47ED-A01A-79FD4238819F}"/>
                </a:ext>
              </a:extLst>
            </p:cNvPr>
            <p:cNvSpPr/>
            <p:nvPr/>
          </p:nvSpPr>
          <p:spPr>
            <a:xfrm>
              <a:off x="1415480" y="2240868"/>
              <a:ext cx="432000" cy="7200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ABF68F8B-8A9C-49A0-8A0C-CCB85620DF4F}"/>
                </a:ext>
              </a:extLst>
            </p:cNvPr>
            <p:cNvCxnSpPr>
              <a:cxnSpLocks/>
            </p:cNvCxnSpPr>
            <p:nvPr/>
          </p:nvCxnSpPr>
          <p:spPr>
            <a:xfrm>
              <a:off x="1415480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0367B68-93F3-44ED-BE6C-153E9F0609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67528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1F9CE9EE-E3EF-4CA0-BA63-06219DA9E284}"/>
                </a:ext>
              </a:extLst>
            </p:cNvPr>
            <p:cNvCxnSpPr>
              <a:cxnSpLocks/>
            </p:cNvCxnSpPr>
            <p:nvPr/>
          </p:nvCxnSpPr>
          <p:spPr>
            <a:xfrm>
              <a:off x="1595500" y="2456892"/>
              <a:ext cx="0" cy="21602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F603A49B-B437-4B10-9FDB-5809D943E87E}"/>
                </a:ext>
              </a:extLst>
            </p:cNvPr>
            <p:cNvCxnSpPr>
              <a:cxnSpLocks/>
            </p:cNvCxnSpPr>
            <p:nvPr/>
          </p:nvCxnSpPr>
          <p:spPr>
            <a:xfrm>
              <a:off x="1667508" y="2456892"/>
              <a:ext cx="0" cy="14401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C56DB5A3-6860-49D2-9C3A-DBEEDE95AB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456892"/>
              <a:ext cx="720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430714BC-4F9D-45E2-BE15-DE16EF6B34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600908"/>
              <a:ext cx="72008" cy="7200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hteck 34">
            <a:extLst>
              <a:ext uri="{FF2B5EF4-FFF2-40B4-BE49-F238E27FC236}">
                <a16:creationId xmlns:a16="http://schemas.microsoft.com/office/drawing/2014/main" id="{94E578C1-1C1B-47E3-A8E9-602DD847D2CB}"/>
              </a:ext>
            </a:extLst>
          </p:cNvPr>
          <p:cNvSpPr/>
          <p:nvPr/>
        </p:nvSpPr>
        <p:spPr>
          <a:xfrm>
            <a:off x="4584368" y="177272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 Filter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not of interest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with 0 EUR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Treat opportunities of different natures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individually</a:t>
            </a: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CF6AF3B4-12CF-42EA-AF27-AD4A4C1D36BB}"/>
              </a:ext>
            </a:extLst>
          </p:cNvPr>
          <p:cNvCxnSpPr>
            <a:cxnSpLocks/>
          </p:cNvCxnSpPr>
          <p:nvPr/>
        </p:nvCxnSpPr>
        <p:spPr>
          <a:xfrm>
            <a:off x="3576912" y="2348728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6B3C41B8-73C8-4C89-BAC9-8B4E29A34F0C}"/>
              </a:ext>
            </a:extLst>
          </p:cNvPr>
          <p:cNvCxnSpPr>
            <a:cxnSpLocks/>
          </p:cNvCxnSpPr>
          <p:nvPr/>
        </p:nvCxnSpPr>
        <p:spPr>
          <a:xfrm>
            <a:off x="3576352" y="5373016"/>
            <a:ext cx="0" cy="57598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hteck 39">
            <a:extLst>
              <a:ext uri="{FF2B5EF4-FFF2-40B4-BE49-F238E27FC236}">
                <a16:creationId xmlns:a16="http://schemas.microsoft.com/office/drawing/2014/main" id="{91A12E25-DE84-4232-BEB8-DED300BE169E}"/>
              </a:ext>
            </a:extLst>
          </p:cNvPr>
          <p:cNvSpPr/>
          <p:nvPr/>
        </p:nvSpPr>
        <p:spPr>
          <a:xfrm>
            <a:off x="4583928" y="1052456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 Load orders list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the files and make the numerals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suitable for processing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(e.g. remove thousand separators)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308C251C-D097-4639-A150-0C33369A584A}"/>
              </a:ext>
            </a:extLst>
          </p:cNvPr>
          <p:cNvSpPr/>
          <p:nvPr/>
        </p:nvSpPr>
        <p:spPr>
          <a:xfrm>
            <a:off x="2784288" y="278064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Preparations</a:t>
            </a:r>
          </a:p>
        </p:txBody>
      </p:sp>
      <p:sp>
        <p:nvSpPr>
          <p:cNvPr id="42" name="Rechteck: gefaltete Ecke 41">
            <a:extLst>
              <a:ext uri="{FF2B5EF4-FFF2-40B4-BE49-F238E27FC236}">
                <a16:creationId xmlns:a16="http://schemas.microsoft.com/office/drawing/2014/main" id="{BEAF5C3A-7858-4951-8C55-B8B48C4DAAFC}"/>
              </a:ext>
            </a:extLst>
          </p:cNvPr>
          <p:cNvSpPr/>
          <p:nvPr/>
        </p:nvSpPr>
        <p:spPr>
          <a:xfrm>
            <a:off x="3864408" y="2852656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43" name="Picture 2" descr="Bildergebnis fÃ¼r ballpoint pen symbol">
            <a:extLst>
              <a:ext uri="{FF2B5EF4-FFF2-40B4-BE49-F238E27FC236}">
                <a16:creationId xmlns:a16="http://schemas.microsoft.com/office/drawing/2014/main" id="{D4DAF2BC-4001-4840-8712-159042227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3876717" y="2737702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echteck 43">
            <a:extLst>
              <a:ext uri="{FF2B5EF4-FFF2-40B4-BE49-F238E27FC236}">
                <a16:creationId xmlns:a16="http://schemas.microsoft.com/office/drawing/2014/main" id="{A3ABE955-42D2-4ED4-BE46-3488AB966C80}"/>
              </a:ext>
            </a:extLst>
          </p:cNvPr>
          <p:cNvSpPr/>
          <p:nvPr/>
        </p:nvSpPr>
        <p:spPr>
          <a:xfrm>
            <a:off x="4583928" y="2708640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3. Preparations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similar company names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Align product prices so they represent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similar scopes, all converted to EUR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8A2F4413-13F9-4454-B5BD-A2F0681536FD}"/>
              </a:ext>
            </a:extLst>
          </p:cNvPr>
          <p:cNvCxnSpPr>
            <a:cxnSpLocks/>
          </p:cNvCxnSpPr>
          <p:nvPr/>
        </p:nvCxnSpPr>
        <p:spPr>
          <a:xfrm>
            <a:off x="3576912" y="3284832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>
            <a:extLst>
              <a:ext uri="{FF2B5EF4-FFF2-40B4-BE49-F238E27FC236}">
                <a16:creationId xmlns:a16="http://schemas.microsoft.com/office/drawing/2014/main" id="{A193085C-1BD6-4F06-B7C0-08DFD7A0E0CF}"/>
              </a:ext>
            </a:extLst>
          </p:cNvPr>
          <p:cNvSpPr/>
          <p:nvPr/>
        </p:nvSpPr>
        <p:spPr>
          <a:xfrm>
            <a:off x="2784288" y="371675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Consolidation</a:t>
            </a:r>
          </a:p>
        </p:txBody>
      </p:sp>
      <p:sp>
        <p:nvSpPr>
          <p:cNvPr id="47" name="Rechteck: gefaltete Ecke 46">
            <a:extLst>
              <a:ext uri="{FF2B5EF4-FFF2-40B4-BE49-F238E27FC236}">
                <a16:creationId xmlns:a16="http://schemas.microsoft.com/office/drawing/2014/main" id="{DD15B3E3-6EBE-4AF6-B4EF-2D93E9543273}"/>
              </a:ext>
            </a:extLst>
          </p:cNvPr>
          <p:cNvSpPr/>
          <p:nvPr/>
        </p:nvSpPr>
        <p:spPr>
          <a:xfrm>
            <a:off x="3792400" y="378876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8" name="Rechteck: gefaltete Ecke 47">
            <a:extLst>
              <a:ext uri="{FF2B5EF4-FFF2-40B4-BE49-F238E27FC236}">
                <a16:creationId xmlns:a16="http://schemas.microsoft.com/office/drawing/2014/main" id="{987EAF3B-BCFC-4080-858C-DB4FCC253AAA}"/>
              </a:ext>
            </a:extLst>
          </p:cNvPr>
          <p:cNvSpPr/>
          <p:nvPr/>
        </p:nvSpPr>
        <p:spPr>
          <a:xfrm>
            <a:off x="4080400" y="3788760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4A788018-0562-41E4-B2D6-29349A912F18}"/>
              </a:ext>
            </a:extLst>
          </p:cNvPr>
          <p:cNvCxnSpPr/>
          <p:nvPr/>
        </p:nvCxnSpPr>
        <p:spPr>
          <a:xfrm>
            <a:off x="3936400" y="393276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hteck 49">
            <a:extLst>
              <a:ext uri="{FF2B5EF4-FFF2-40B4-BE49-F238E27FC236}">
                <a16:creationId xmlns:a16="http://schemas.microsoft.com/office/drawing/2014/main" id="{7CD47DA8-F726-47B1-9694-82ED31039EFB}"/>
              </a:ext>
            </a:extLst>
          </p:cNvPr>
          <p:cNvSpPr/>
          <p:nvPr/>
        </p:nvSpPr>
        <p:spPr>
          <a:xfrm>
            <a:off x="4583928" y="357280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4. Consolidation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 multiple rows with same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opportunity numbers (as they cover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product &amp; aftermarket scopes)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Proper handling of traditional OEM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business, consortia setups, aftermarket,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71830DD5-4789-4CB6-8B90-2B64A9D3F301}"/>
              </a:ext>
            </a:extLst>
          </p:cNvPr>
          <p:cNvSpPr/>
          <p:nvPr/>
        </p:nvSpPr>
        <p:spPr>
          <a:xfrm>
            <a:off x="2784288" y="4868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Corrections</a:t>
            </a:r>
          </a:p>
        </p:txBody>
      </p: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2EC374FB-6E0A-4AFA-AF3A-8FA60AC49610}"/>
              </a:ext>
            </a:extLst>
          </p:cNvPr>
          <p:cNvCxnSpPr>
            <a:cxnSpLocks/>
          </p:cNvCxnSpPr>
          <p:nvPr/>
        </p:nvCxnSpPr>
        <p:spPr>
          <a:xfrm>
            <a:off x="3576376" y="4220808"/>
            <a:ext cx="0" cy="64807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hteck 52">
            <a:extLst>
              <a:ext uri="{FF2B5EF4-FFF2-40B4-BE49-F238E27FC236}">
                <a16:creationId xmlns:a16="http://schemas.microsoft.com/office/drawing/2014/main" id="{E0A0AFAA-F322-4D8F-84CC-D12C4F58FE2A}"/>
              </a:ext>
            </a:extLst>
          </p:cNvPr>
          <p:cNvSpPr/>
          <p:nvPr/>
        </p:nvSpPr>
        <p:spPr>
          <a:xfrm>
            <a:off x="4583928" y="4796872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5. Do some corrections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Make corrections if orders given to competitors appear over-/underpriced in order to eliminate distortion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 of values of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sub-system scopes vs. the whole.</a:t>
            </a:r>
          </a:p>
        </p:txBody>
      </p:sp>
      <p:sp>
        <p:nvSpPr>
          <p:cNvPr id="54" name="Rechteck: gefaltete Ecke 53">
            <a:extLst>
              <a:ext uri="{FF2B5EF4-FFF2-40B4-BE49-F238E27FC236}">
                <a16:creationId xmlns:a16="http://schemas.microsoft.com/office/drawing/2014/main" id="{492062FF-B9D1-43A6-BD5E-084131C6F189}"/>
              </a:ext>
            </a:extLst>
          </p:cNvPr>
          <p:cNvSpPr/>
          <p:nvPr/>
        </p:nvSpPr>
        <p:spPr>
          <a:xfrm>
            <a:off x="3792400" y="494088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55" name="Rechteck: gefaltete Ecke 54">
            <a:extLst>
              <a:ext uri="{FF2B5EF4-FFF2-40B4-BE49-F238E27FC236}">
                <a16:creationId xmlns:a16="http://schemas.microsoft.com/office/drawing/2014/main" id="{D9ED618C-DFDB-4D6C-A057-52E6AFA6A215}"/>
              </a:ext>
            </a:extLst>
          </p:cNvPr>
          <p:cNvSpPr/>
          <p:nvPr/>
        </p:nvSpPr>
        <p:spPr>
          <a:xfrm>
            <a:off x="4080432" y="49409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80C73BE2-2993-4423-8EAE-B08795B58098}"/>
              </a:ext>
            </a:extLst>
          </p:cNvPr>
          <p:cNvCxnSpPr/>
          <p:nvPr/>
        </p:nvCxnSpPr>
        <p:spPr>
          <a:xfrm>
            <a:off x="3936448" y="515691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630C6C6B-1B9C-46D2-8149-541858168BEB}"/>
              </a:ext>
            </a:extLst>
          </p:cNvPr>
          <p:cNvSpPr/>
          <p:nvPr/>
        </p:nvSpPr>
        <p:spPr>
          <a:xfrm>
            <a:off x="192000" y="278064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List</a:t>
            </a:r>
          </a:p>
          <a:p>
            <a:r>
              <a:rPr lang="en-US" sz="1200" dirty="0">
                <a:solidFill>
                  <a:schemeClr val="tx1"/>
                </a:solidFill>
              </a:rPr>
              <a:t>short names</a:t>
            </a:r>
          </a:p>
        </p:txBody>
      </p:sp>
      <p:sp>
        <p:nvSpPr>
          <p:cNvPr id="58" name="Flussdiagramm: Dokument 57">
            <a:extLst>
              <a:ext uri="{FF2B5EF4-FFF2-40B4-BE49-F238E27FC236}">
                <a16:creationId xmlns:a16="http://schemas.microsoft.com/office/drawing/2014/main" id="{49890D9F-0437-4E95-87E0-B04EE3B181FE}"/>
              </a:ext>
            </a:extLst>
          </p:cNvPr>
          <p:cNvSpPr/>
          <p:nvPr/>
        </p:nvSpPr>
        <p:spPr>
          <a:xfrm>
            <a:off x="192000" y="357273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Rates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4A805C9-1503-423C-8693-C9B54BD36646}"/>
              </a:ext>
            </a:extLst>
          </p:cNvPr>
          <p:cNvSpPr/>
          <p:nvPr/>
        </p:nvSpPr>
        <p:spPr>
          <a:xfrm>
            <a:off x="408024" y="3860768"/>
            <a:ext cx="288032" cy="144016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38141840-CE17-46CA-960A-BB64E110BC62}"/>
              </a:ext>
            </a:extLst>
          </p:cNvPr>
          <p:cNvSpPr/>
          <p:nvPr/>
        </p:nvSpPr>
        <p:spPr>
          <a:xfrm>
            <a:off x="540357" y="3964526"/>
            <a:ext cx="126752" cy="126752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AD7EE2EF-46F9-46BE-BA68-5BE0781D54A1}"/>
              </a:ext>
            </a:extLst>
          </p:cNvPr>
          <p:cNvSpPr/>
          <p:nvPr/>
        </p:nvSpPr>
        <p:spPr>
          <a:xfrm>
            <a:off x="667357" y="3894676"/>
            <a:ext cx="98177" cy="98177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cxnSp>
        <p:nvCxnSpPr>
          <p:cNvPr id="62" name="Gerade Verbindung mit Pfeil 61">
            <a:extLst>
              <a:ext uri="{FF2B5EF4-FFF2-40B4-BE49-F238E27FC236}">
                <a16:creationId xmlns:a16="http://schemas.microsoft.com/office/drawing/2014/main" id="{1D3427AD-ECCD-45BD-B965-377BA7890791}"/>
              </a:ext>
            </a:extLst>
          </p:cNvPr>
          <p:cNvCxnSpPr>
            <a:cxnSpLocks/>
          </p:cNvCxnSpPr>
          <p:nvPr/>
        </p:nvCxnSpPr>
        <p:spPr>
          <a:xfrm>
            <a:off x="1776176" y="292922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45F57C7E-E5FB-4A18-8C6B-AF3F84A9B2C0}"/>
              </a:ext>
            </a:extLst>
          </p:cNvPr>
          <p:cNvCxnSpPr>
            <a:cxnSpLocks/>
          </p:cNvCxnSpPr>
          <p:nvPr/>
        </p:nvCxnSpPr>
        <p:spPr>
          <a:xfrm>
            <a:off x="2280232" y="314068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 Verbindung mit Pfeil 63">
            <a:extLst>
              <a:ext uri="{FF2B5EF4-FFF2-40B4-BE49-F238E27FC236}">
                <a16:creationId xmlns:a16="http://schemas.microsoft.com/office/drawing/2014/main" id="{D632AE5C-9B3F-46B6-A840-AFEA42AD00DD}"/>
              </a:ext>
            </a:extLst>
          </p:cNvPr>
          <p:cNvCxnSpPr>
            <a:cxnSpLocks/>
          </p:cNvCxnSpPr>
          <p:nvPr/>
        </p:nvCxnSpPr>
        <p:spPr>
          <a:xfrm>
            <a:off x="1776176" y="3788760"/>
            <a:ext cx="50405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2B79A2B1-8370-461E-8043-A50ED35DBAB2}"/>
              </a:ext>
            </a:extLst>
          </p:cNvPr>
          <p:cNvCxnSpPr>
            <a:cxnSpLocks/>
          </p:cNvCxnSpPr>
          <p:nvPr/>
        </p:nvCxnSpPr>
        <p:spPr>
          <a:xfrm flipV="1">
            <a:off x="2280232" y="3140688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lipse 65">
            <a:extLst>
              <a:ext uri="{FF2B5EF4-FFF2-40B4-BE49-F238E27FC236}">
                <a16:creationId xmlns:a16="http://schemas.microsoft.com/office/drawing/2014/main" id="{2B73A49B-1FC5-4418-85D9-53E5F046DE52}"/>
              </a:ext>
            </a:extLst>
          </p:cNvPr>
          <p:cNvSpPr/>
          <p:nvPr/>
        </p:nvSpPr>
        <p:spPr>
          <a:xfrm>
            <a:off x="657113" y="3993177"/>
            <a:ext cx="70394" cy="70394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7" name="Flussdiagramm: Dokument 66">
            <a:extLst>
              <a:ext uri="{FF2B5EF4-FFF2-40B4-BE49-F238E27FC236}">
                <a16:creationId xmlns:a16="http://schemas.microsoft.com/office/drawing/2014/main" id="{FF4E6167-D805-4EC8-AC71-4586A96CB021}"/>
              </a:ext>
            </a:extLst>
          </p:cNvPr>
          <p:cNvSpPr/>
          <p:nvPr/>
        </p:nvSpPr>
        <p:spPr>
          <a:xfrm>
            <a:off x="192000" y="486888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Scaling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Factors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cxnSp>
        <p:nvCxnSpPr>
          <p:cNvPr id="68" name="Gerade Verbindung mit Pfeil 67">
            <a:extLst>
              <a:ext uri="{FF2B5EF4-FFF2-40B4-BE49-F238E27FC236}">
                <a16:creationId xmlns:a16="http://schemas.microsoft.com/office/drawing/2014/main" id="{03758971-284F-47DE-98AD-6D83908614A8}"/>
              </a:ext>
            </a:extLst>
          </p:cNvPr>
          <p:cNvCxnSpPr>
            <a:cxnSpLocks/>
          </p:cNvCxnSpPr>
          <p:nvPr/>
        </p:nvCxnSpPr>
        <p:spPr>
          <a:xfrm>
            <a:off x="1776176" y="501746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hteck 71">
            <a:extLst>
              <a:ext uri="{FF2B5EF4-FFF2-40B4-BE49-F238E27FC236}">
                <a16:creationId xmlns:a16="http://schemas.microsoft.com/office/drawing/2014/main" id="{9107AA41-FE67-4D82-93BC-2AAF59AE17BB}"/>
              </a:ext>
            </a:extLst>
          </p:cNvPr>
          <p:cNvSpPr/>
          <p:nvPr/>
        </p:nvSpPr>
        <p:spPr>
          <a:xfrm>
            <a:off x="9264752" y="177253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6. Expand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Expand opportunities with multiple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equipment suppliers into multiple rows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 list the suppliers separately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054277BA-ADCA-4CB9-ABF0-71AD64A32D56}"/>
              </a:ext>
            </a:extLst>
          </p:cNvPr>
          <p:cNvCxnSpPr>
            <a:cxnSpLocks/>
          </p:cNvCxnSpPr>
          <p:nvPr/>
        </p:nvCxnSpPr>
        <p:spPr>
          <a:xfrm>
            <a:off x="8256304" y="1556512"/>
            <a:ext cx="0" cy="2880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>
            <a:extLst>
              <a:ext uri="{FF2B5EF4-FFF2-40B4-BE49-F238E27FC236}">
                <a16:creationId xmlns:a16="http://schemas.microsoft.com/office/drawing/2014/main" id="{DC84CDF3-A847-4B22-BEBA-A69C835B1177}"/>
              </a:ext>
            </a:extLst>
          </p:cNvPr>
          <p:cNvSpPr/>
          <p:nvPr/>
        </p:nvSpPr>
        <p:spPr>
          <a:xfrm>
            <a:off x="7464168" y="184454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Expansion</a:t>
            </a:r>
          </a:p>
        </p:txBody>
      </p:sp>
      <p:sp>
        <p:nvSpPr>
          <p:cNvPr id="76" name="Rechteck: gefaltete Ecke 75">
            <a:extLst>
              <a:ext uri="{FF2B5EF4-FFF2-40B4-BE49-F238E27FC236}">
                <a16:creationId xmlns:a16="http://schemas.microsoft.com/office/drawing/2014/main" id="{24DE16AA-92F5-4A86-8B6B-AAACE3DCFE94}"/>
              </a:ext>
            </a:extLst>
          </p:cNvPr>
          <p:cNvSpPr/>
          <p:nvPr/>
        </p:nvSpPr>
        <p:spPr>
          <a:xfrm>
            <a:off x="8760336" y="1916552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7" name="Rechteck: gefaltete Ecke 76">
            <a:extLst>
              <a:ext uri="{FF2B5EF4-FFF2-40B4-BE49-F238E27FC236}">
                <a16:creationId xmlns:a16="http://schemas.microsoft.com/office/drawing/2014/main" id="{A85384FC-2B68-4473-A8EC-83D49EF2724A}"/>
              </a:ext>
            </a:extLst>
          </p:cNvPr>
          <p:cNvSpPr/>
          <p:nvPr/>
        </p:nvSpPr>
        <p:spPr>
          <a:xfrm>
            <a:off x="8472280" y="1916552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B9A05A87-F6BF-4A1E-B38A-C473D58A280B}"/>
              </a:ext>
            </a:extLst>
          </p:cNvPr>
          <p:cNvCxnSpPr/>
          <p:nvPr/>
        </p:nvCxnSpPr>
        <p:spPr>
          <a:xfrm>
            <a:off x="8616296" y="206055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2B3E838D-BF38-44F8-8734-A00A13EA6281}"/>
              </a:ext>
            </a:extLst>
          </p:cNvPr>
          <p:cNvCxnSpPr>
            <a:cxnSpLocks/>
          </p:cNvCxnSpPr>
          <p:nvPr/>
        </p:nvCxnSpPr>
        <p:spPr>
          <a:xfrm>
            <a:off x="8256304" y="2348600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eck 79">
            <a:extLst>
              <a:ext uri="{FF2B5EF4-FFF2-40B4-BE49-F238E27FC236}">
                <a16:creationId xmlns:a16="http://schemas.microsoft.com/office/drawing/2014/main" id="{EADCF60F-5840-4ED1-B2C4-028D34657235}"/>
              </a:ext>
            </a:extLst>
          </p:cNvPr>
          <p:cNvSpPr/>
          <p:nvPr/>
        </p:nvSpPr>
        <p:spPr>
          <a:xfrm>
            <a:off x="7464168" y="263663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Equipment</a:t>
            </a: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7E3C2B30-504E-41D0-8751-4180EC77726B}"/>
              </a:ext>
            </a:extLst>
          </p:cNvPr>
          <p:cNvSpPr/>
          <p:nvPr/>
        </p:nvSpPr>
        <p:spPr>
          <a:xfrm>
            <a:off x="9264352" y="249261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7. Derive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Derive equivalent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checks + adjustments against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upper and lower boundaries.</a:t>
            </a:r>
          </a:p>
        </p:txBody>
      </p:sp>
      <p:pic>
        <p:nvPicPr>
          <p:cNvPr id="82" name="Grafik 81">
            <a:extLst>
              <a:ext uri="{FF2B5EF4-FFF2-40B4-BE49-F238E27FC236}">
                <a16:creationId xmlns:a16="http://schemas.microsoft.com/office/drawing/2014/main" id="{B39DBA0F-6E52-4011-BF48-F5BC8DA1C90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2708640"/>
            <a:ext cx="413757" cy="347290"/>
          </a:xfrm>
          <a:prstGeom prst="rect">
            <a:avLst/>
          </a:prstGeom>
        </p:spPr>
      </p:pic>
      <p:cxnSp>
        <p:nvCxnSpPr>
          <p:cNvPr id="83" name="Gerade Verbindung mit Pfeil 82">
            <a:extLst>
              <a:ext uri="{FF2B5EF4-FFF2-40B4-BE49-F238E27FC236}">
                <a16:creationId xmlns:a16="http://schemas.microsoft.com/office/drawing/2014/main" id="{D46920F0-9206-48EC-A8C7-0D8CB7653EF3}"/>
              </a:ext>
            </a:extLst>
          </p:cNvPr>
          <p:cNvCxnSpPr>
            <a:cxnSpLocks/>
          </p:cNvCxnSpPr>
          <p:nvPr/>
        </p:nvCxnSpPr>
        <p:spPr>
          <a:xfrm>
            <a:off x="8256304" y="3140688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hteck 83">
            <a:extLst>
              <a:ext uri="{FF2B5EF4-FFF2-40B4-BE49-F238E27FC236}">
                <a16:creationId xmlns:a16="http://schemas.microsoft.com/office/drawing/2014/main" id="{5FF7C4EB-5F60-4E08-82F2-5A3EA9586856}"/>
              </a:ext>
            </a:extLst>
          </p:cNvPr>
          <p:cNvSpPr/>
          <p:nvPr/>
        </p:nvSpPr>
        <p:spPr>
          <a:xfrm>
            <a:off x="7464168" y="342872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Final Cleanup</a:t>
            </a:r>
          </a:p>
        </p:txBody>
      </p:sp>
      <p:sp>
        <p:nvSpPr>
          <p:cNvPr id="85" name="Rechteck: gefaltete Ecke 84">
            <a:extLst>
              <a:ext uri="{FF2B5EF4-FFF2-40B4-BE49-F238E27FC236}">
                <a16:creationId xmlns:a16="http://schemas.microsoft.com/office/drawing/2014/main" id="{343AB11A-26ED-40CD-8D2C-9967D87AF5FE}"/>
              </a:ext>
            </a:extLst>
          </p:cNvPr>
          <p:cNvSpPr/>
          <p:nvPr/>
        </p:nvSpPr>
        <p:spPr>
          <a:xfrm>
            <a:off x="8688328" y="35007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86" name="Grafik 85">
            <a:extLst>
              <a:ext uri="{FF2B5EF4-FFF2-40B4-BE49-F238E27FC236}">
                <a16:creationId xmlns:a16="http://schemas.microsoft.com/office/drawing/2014/main" id="{2AF381D8-16B8-458A-B01B-77D0CD6153F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3492716"/>
            <a:ext cx="297806" cy="296044"/>
          </a:xfrm>
          <a:prstGeom prst="rect">
            <a:avLst/>
          </a:prstGeom>
        </p:spPr>
      </p:pic>
      <p:sp>
        <p:nvSpPr>
          <p:cNvPr id="87" name="Rechteck 86">
            <a:extLst>
              <a:ext uri="{FF2B5EF4-FFF2-40B4-BE49-F238E27FC236}">
                <a16:creationId xmlns:a16="http://schemas.microsoft.com/office/drawing/2014/main" id="{0FE4D054-953B-4582-A6BD-AF32172F41C5}"/>
              </a:ext>
            </a:extLst>
          </p:cNvPr>
          <p:cNvSpPr/>
          <p:nvPr/>
        </p:nvSpPr>
        <p:spPr>
          <a:xfrm>
            <a:off x="9264352" y="3356712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8. Final cleanup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Keep and rearrange columns of interest,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Discard the 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Numeric output in commercial format</a:t>
            </a:r>
          </a:p>
        </p:txBody>
      </p:sp>
      <p:sp>
        <p:nvSpPr>
          <p:cNvPr id="88" name="Flussdiagramm: Dokument 87">
            <a:extLst>
              <a:ext uri="{FF2B5EF4-FFF2-40B4-BE49-F238E27FC236}">
                <a16:creationId xmlns:a16="http://schemas.microsoft.com/office/drawing/2014/main" id="{EF44C14D-57BB-4E64-9787-01C579266784}"/>
              </a:ext>
            </a:extLst>
          </p:cNvPr>
          <p:cNvSpPr/>
          <p:nvPr/>
        </p:nvSpPr>
        <p:spPr>
          <a:xfrm>
            <a:off x="7476000" y="472489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 err="1">
                <a:solidFill>
                  <a:schemeClr val="tx1"/>
                </a:solidFill>
              </a:rPr>
              <a:t>Ouput</a:t>
            </a:r>
            <a:r>
              <a:rPr lang="en-US" sz="1200" b="1" dirty="0">
                <a:solidFill>
                  <a:schemeClr val="tx1"/>
                </a:solidFill>
              </a:rPr>
              <a:t>: Market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Intelligence Data</a:t>
            </a:r>
          </a:p>
        </p:txBody>
      </p:sp>
      <p:cxnSp>
        <p:nvCxnSpPr>
          <p:cNvPr id="89" name="Gerade Verbindung mit Pfeil 88">
            <a:extLst>
              <a:ext uri="{FF2B5EF4-FFF2-40B4-BE49-F238E27FC236}">
                <a16:creationId xmlns:a16="http://schemas.microsoft.com/office/drawing/2014/main" id="{0DE3FE3B-A0ED-408D-A331-919CC9781925}"/>
              </a:ext>
            </a:extLst>
          </p:cNvPr>
          <p:cNvCxnSpPr>
            <a:cxnSpLocks/>
            <a:endCxn id="88" idx="0"/>
          </p:cNvCxnSpPr>
          <p:nvPr/>
        </p:nvCxnSpPr>
        <p:spPr>
          <a:xfrm>
            <a:off x="8256256" y="3932776"/>
            <a:ext cx="11832" cy="7921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hteck 89">
            <a:extLst>
              <a:ext uri="{FF2B5EF4-FFF2-40B4-BE49-F238E27FC236}">
                <a16:creationId xmlns:a16="http://schemas.microsoft.com/office/drawing/2014/main" id="{4AB3582D-43D2-4DBB-AD5E-A0ABF333A60B}"/>
              </a:ext>
            </a:extLst>
          </p:cNvPr>
          <p:cNvSpPr/>
          <p:nvPr/>
        </p:nvSpPr>
        <p:spPr>
          <a:xfrm>
            <a:off x="9264352" y="4796728"/>
            <a:ext cx="28083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 Excel to visualize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over time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across regions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share among suppliers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Identifying market disruptions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EFB93D7E-2D36-4BEC-9940-5F478944008F}"/>
              </a:ext>
            </a:extLst>
          </p:cNvPr>
          <p:cNvCxnSpPr>
            <a:cxnSpLocks/>
          </p:cNvCxnSpPr>
          <p:nvPr/>
        </p:nvCxnSpPr>
        <p:spPr>
          <a:xfrm flipH="1">
            <a:off x="3576376" y="5949000"/>
            <a:ext cx="3528392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 Verbindung mit Pfeil 95">
            <a:extLst>
              <a:ext uri="{FF2B5EF4-FFF2-40B4-BE49-F238E27FC236}">
                <a16:creationId xmlns:a16="http://schemas.microsoft.com/office/drawing/2014/main" id="{9A1E4002-FA1E-460C-908A-D3968DAF089F}"/>
              </a:ext>
            </a:extLst>
          </p:cNvPr>
          <p:cNvCxnSpPr>
            <a:cxnSpLocks/>
          </p:cNvCxnSpPr>
          <p:nvPr/>
        </p:nvCxnSpPr>
        <p:spPr>
          <a:xfrm flipV="1">
            <a:off x="7104768" y="1556512"/>
            <a:ext cx="0" cy="439248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 Verbindung mit Pfeil 98">
            <a:extLst>
              <a:ext uri="{FF2B5EF4-FFF2-40B4-BE49-F238E27FC236}">
                <a16:creationId xmlns:a16="http://schemas.microsoft.com/office/drawing/2014/main" id="{8E162D70-90AD-452D-A0BB-9B65293B53AB}"/>
              </a:ext>
            </a:extLst>
          </p:cNvPr>
          <p:cNvCxnSpPr>
            <a:cxnSpLocks/>
          </p:cNvCxnSpPr>
          <p:nvPr/>
        </p:nvCxnSpPr>
        <p:spPr>
          <a:xfrm flipH="1">
            <a:off x="7104768" y="1556512"/>
            <a:ext cx="115189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Flussdiagramm: Zentralspeicher 91">
            <a:extLst>
              <a:ext uri="{FF2B5EF4-FFF2-40B4-BE49-F238E27FC236}">
                <a16:creationId xmlns:a16="http://schemas.microsoft.com/office/drawing/2014/main" id="{D424BA91-4B92-4A83-9729-FB50A880CF6E}"/>
              </a:ext>
            </a:extLst>
          </p:cNvPr>
          <p:cNvSpPr/>
          <p:nvPr/>
        </p:nvSpPr>
        <p:spPr>
          <a:xfrm>
            <a:off x="1272664" y="2852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3" name="Flussdiagramm: Zentralspeicher 92">
            <a:extLst>
              <a:ext uri="{FF2B5EF4-FFF2-40B4-BE49-F238E27FC236}">
                <a16:creationId xmlns:a16="http://schemas.microsoft.com/office/drawing/2014/main" id="{E9857875-7E63-40D3-BE09-F1F19C45EC79}"/>
              </a:ext>
            </a:extLst>
          </p:cNvPr>
          <p:cNvSpPr/>
          <p:nvPr/>
        </p:nvSpPr>
        <p:spPr>
          <a:xfrm>
            <a:off x="1272664" y="364461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4" name="Flussdiagramm: Zentralspeicher 93">
            <a:extLst>
              <a:ext uri="{FF2B5EF4-FFF2-40B4-BE49-F238E27FC236}">
                <a16:creationId xmlns:a16="http://schemas.microsoft.com/office/drawing/2014/main" id="{DC9EA598-B8F2-474B-976D-72F12437376D}"/>
              </a:ext>
            </a:extLst>
          </p:cNvPr>
          <p:cNvSpPr/>
          <p:nvPr/>
        </p:nvSpPr>
        <p:spPr>
          <a:xfrm>
            <a:off x="1272616" y="4940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</p:spTree>
    <p:extLst>
      <p:ext uri="{BB962C8B-B14F-4D97-AF65-F5344CB8AC3E}">
        <p14:creationId xmlns:p14="http://schemas.microsoft.com/office/powerpoint/2010/main" val="2849636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Table of Contents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</a:t>
            </a:r>
            <a:r>
              <a:rPr lang="en-US" sz="2000" b="1" dirty="0" err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B4P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7EFB9D1-95EC-497A-B688-5E3B35EE28CF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3287685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B4P: The Language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Key Benefits of a Low-Code Language Approach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AC838A-3DF3-425D-A3AA-51DC5D8FF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Simple </a:t>
            </a:r>
            <a:r>
              <a:rPr lang="en-US" sz="1400" dirty="0"/>
              <a:t>procedural language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Very easy to read and understand</a:t>
            </a:r>
            <a:r>
              <a:rPr lang="en-US" sz="1400" dirty="0"/>
              <a:t> the code, therefore very easy to learn programming.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Powerful language semantics </a:t>
            </a:r>
            <a:r>
              <a:rPr lang="en-US" sz="1400" b="1" dirty="0">
                <a:solidFill>
                  <a:srgbClr val="003399"/>
                </a:solidFill>
              </a:rPr>
              <a:t>keeps your program short to solve the problem</a:t>
            </a:r>
            <a:r>
              <a:rPr lang="en-US" sz="1400" dirty="0"/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Very quickly</a:t>
            </a:r>
            <a:r>
              <a:rPr lang="en-US" sz="1400" dirty="0"/>
              <a:t> to get your code running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Be natural</a:t>
            </a:r>
            <a:r>
              <a:rPr lang="en-US" sz="1400" dirty="0"/>
              <a:t> and less cryptic. Giver your variables, tables, functions, etc. natural names (spaces are allowed !)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Tables</a:t>
            </a:r>
            <a:r>
              <a:rPr lang="en-US" sz="1400" dirty="0"/>
              <a:t> of any size are one of the main data storage models and </a:t>
            </a:r>
            <a:r>
              <a:rPr lang="en-US" sz="1400" dirty="0" err="1"/>
              <a:t>B4P</a:t>
            </a:r>
            <a:r>
              <a:rPr lang="en-US" sz="1400" dirty="0"/>
              <a:t> is optimized for this.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No programming bureaucracy</a:t>
            </a:r>
            <a:r>
              <a:rPr lang="en-US" sz="1400" dirty="0"/>
              <a:t> such as type definitions, declaring all the variables and doing memory management on your own.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Significantly less need for fine grained programming like formulating loops, using variables, coding detailed algorithms, etc.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 err="1"/>
              <a:t>B4P</a:t>
            </a:r>
            <a:r>
              <a:rPr lang="en-US" sz="1400" dirty="0"/>
              <a:t> understands data formats such as </a:t>
            </a:r>
            <a:r>
              <a:rPr lang="en-US" sz="1400" b="1" dirty="0">
                <a:solidFill>
                  <a:srgbClr val="003399"/>
                </a:solidFill>
              </a:rPr>
              <a:t>Excel, HTML, XML, JSON, CSV</a:t>
            </a:r>
            <a:r>
              <a:rPr lang="en-US" sz="1400" dirty="0"/>
              <a:t>, etc. to retrieve data from Excel, database</a:t>
            </a:r>
            <a:br>
              <a:rPr lang="en-US" sz="1400" dirty="0"/>
            </a:br>
            <a:r>
              <a:rPr lang="en-US" sz="1400" dirty="0"/>
              <a:t>and the Internet directly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The execution engine and all library files are </a:t>
            </a:r>
            <a:r>
              <a:rPr lang="en-US" sz="1400" b="1" dirty="0">
                <a:solidFill>
                  <a:srgbClr val="003399"/>
                </a:solidFill>
              </a:rPr>
              <a:t>very light-weight and lean</a:t>
            </a:r>
            <a:r>
              <a:rPr lang="en-US" sz="1400" dirty="0"/>
              <a:t>, very robust and start quickly.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High focus on </a:t>
            </a:r>
            <a:r>
              <a:rPr lang="en-US" sz="1400" b="1" dirty="0">
                <a:solidFill>
                  <a:srgbClr val="003399"/>
                </a:solidFill>
              </a:rPr>
              <a:t>cross-platform portability </a:t>
            </a:r>
            <a:r>
              <a:rPr lang="en-US" sz="1400" dirty="0"/>
              <a:t>(Windows, Linux, MacOS, etc.), enabling to run the same code on different platforms.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B4P output files for </a:t>
            </a:r>
            <a:r>
              <a:rPr lang="en-US" sz="1400" b="1" dirty="0">
                <a:solidFill>
                  <a:srgbClr val="003399"/>
                </a:solidFill>
              </a:rPr>
              <a:t>Excel with style and formatting</a:t>
            </a:r>
            <a:r>
              <a:rPr lang="en-US" sz="1400" dirty="0"/>
              <a:t> like colors, row widths, etc.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Rich </a:t>
            </a:r>
            <a:r>
              <a:rPr lang="en-US" sz="1400" b="1" dirty="0" err="1">
                <a:solidFill>
                  <a:srgbClr val="003399"/>
                </a:solidFill>
              </a:rPr>
              <a:t>B4P</a:t>
            </a:r>
            <a:r>
              <a:rPr lang="en-US" sz="1400" b="1" dirty="0">
                <a:solidFill>
                  <a:srgbClr val="003399"/>
                </a:solidFill>
              </a:rPr>
              <a:t> function library </a:t>
            </a:r>
            <a:r>
              <a:rPr lang="en-US" sz="1400" dirty="0"/>
              <a:t>with ca </a:t>
            </a:r>
            <a:r>
              <a:rPr lang="en-US" sz="1400" b="1" dirty="0">
                <a:solidFill>
                  <a:srgbClr val="003399"/>
                </a:solidFill>
              </a:rPr>
              <a:t>800 functions</a:t>
            </a:r>
            <a:r>
              <a:rPr lang="en-US" sz="1400" dirty="0"/>
              <a:t>, including 200 functions for processing tables, and growing.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2977C84-DDDD-43A9-87CC-686BCD2325A2}"/>
              </a:ext>
            </a:extLst>
          </p:cNvPr>
          <p:cNvSpPr/>
          <p:nvPr/>
        </p:nvSpPr>
        <p:spPr>
          <a:xfrm>
            <a:off x="479376" y="5589240"/>
            <a:ext cx="11232624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The language allows you to express yourself easily in plain English to solve the problem.  Focus on the </a:t>
            </a:r>
            <a:r>
              <a:rPr lang="en-US" sz="1400" b="1" i="1" dirty="0">
                <a:solidFill>
                  <a:schemeClr val="bg1"/>
                </a:solidFill>
              </a:rPr>
              <a:t>what</a:t>
            </a:r>
            <a:r>
              <a:rPr lang="en-US" sz="1400" b="1" dirty="0">
                <a:solidFill>
                  <a:schemeClr val="bg1"/>
                </a:solidFill>
              </a:rPr>
              <a:t>, not the </a:t>
            </a:r>
            <a:r>
              <a:rPr lang="en-US" sz="1400" b="1" i="1" dirty="0">
                <a:solidFill>
                  <a:schemeClr val="bg1"/>
                </a:solidFill>
              </a:rPr>
              <a:t>how</a:t>
            </a:r>
            <a:r>
              <a:rPr lang="en-US" sz="1400" b="1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538527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The Language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Language Syntax and Semantics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AC838A-3DF3-425D-A3AA-51DC5D8FF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7" y="1053000"/>
            <a:ext cx="11196980" cy="4896544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Overall language block structure similar to C / C++ / Java.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Full and homogeneous UNICODE support.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Tables and structured variables are the two main data storage mechanisms.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Table names, variable names and function names are fully flexible, e.g. multiple words and spaces are allowed.</a:t>
            </a:r>
            <a:br>
              <a:rPr lang="en-US" sz="1400" dirty="0"/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Full Excel support, including formatting and style.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Variables organized in a dynamic tree, allowing to build up nested arrays and structures.</a:t>
            </a:r>
            <a:br>
              <a:rPr lang="en-US" sz="1400" dirty="0"/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 Load / save sophisticated JSON contents to / from the variable structure using 1 statement.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Code pieces can be passed as function parameters which will be executed multiple time or on a on-demand basis:</a:t>
            </a:r>
            <a:br>
              <a:rPr lang="en-US" sz="1400" dirty="0"/>
            </a:br>
            <a:r>
              <a:rPr lang="en-US" sz="1200" dirty="0"/>
              <a:t>-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Example: 	table process (...),  pick if (...)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Benefit: 	Eliminates need to write loops or other details.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Numerous flexible control flow mechanisms, going beyond the common ones like if, while, for, ...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Cross platform compatibility: Windows / Linux / MacOS:</a:t>
            </a:r>
            <a:br>
              <a:rPr lang="en-US" sz="1400" dirty="0"/>
            </a:br>
            <a:r>
              <a:rPr lang="en-US" sz="1200" dirty="0"/>
              <a:t>-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File names with directory paths are understood and interpreted correctly in other platforms (e.g. Windows vs. Linux).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Your program does not need to be modified to run on a different system.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Powerful parameter set and matrix operations to process big data.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en-US" sz="1400" dirty="0"/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endParaRPr lang="en-US" sz="1400" dirty="0"/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1. </a:t>
            </a:r>
            <a:r>
              <a:rPr lang="en-US" sz="1400" b="1" dirty="0">
                <a:solidFill>
                  <a:srgbClr val="003399"/>
                </a:solidFill>
              </a:rPr>
              <a:t>Use the rich </a:t>
            </a:r>
            <a:r>
              <a:rPr lang="en-US" sz="1400" b="1" dirty="0" err="1">
                <a:solidFill>
                  <a:srgbClr val="003399"/>
                </a:solidFill>
              </a:rPr>
              <a:t>B4P</a:t>
            </a:r>
            <a:r>
              <a:rPr lang="en-US" sz="1400" b="1" dirty="0">
                <a:solidFill>
                  <a:srgbClr val="003399"/>
                </a:solidFill>
              </a:rPr>
              <a:t> function library </a:t>
            </a:r>
            <a:r>
              <a:rPr lang="en-US" sz="1400" dirty="0"/>
              <a:t>to process your big data.  They deliver naked machine performance.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2. </a:t>
            </a:r>
            <a:r>
              <a:rPr lang="en-US" sz="1400" b="1" dirty="0">
                <a:solidFill>
                  <a:srgbClr val="003399"/>
                </a:solidFill>
              </a:rPr>
              <a:t>Use deep operations </a:t>
            </a:r>
            <a:r>
              <a:rPr lang="en-US" sz="1400" dirty="0"/>
              <a:t>(vector and matrix operations) to process large amount of data inside tables and parameter sets.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3. Think how you can formulate your code in a very compact manner without compromising comprehensibility. </a:t>
            </a:r>
            <a:endParaRPr lang="en-US" sz="1400" b="1" dirty="0">
              <a:solidFill>
                <a:srgbClr val="003399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908F5E-979C-4701-8FAD-27FFBC98F24D}"/>
              </a:ext>
            </a:extLst>
          </p:cNvPr>
          <p:cNvSpPr/>
          <p:nvPr/>
        </p:nvSpPr>
        <p:spPr>
          <a:xfrm>
            <a:off x="479376" y="4941000"/>
            <a:ext cx="11232624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bg1"/>
                </a:solidFill>
              </a:rPr>
              <a:t>"Think Big" when writing code – and do great things with 5-20 statements</a:t>
            </a:r>
          </a:p>
        </p:txBody>
      </p:sp>
    </p:spTree>
    <p:extLst>
      <p:ext uri="{BB962C8B-B14F-4D97-AF65-F5344CB8AC3E}">
        <p14:creationId xmlns:p14="http://schemas.microsoft.com/office/powerpoint/2010/main" val="21781758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Table of Contents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</a:t>
            </a:r>
            <a:r>
              <a:rPr lang="en-US" sz="2000" b="1" dirty="0" err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B4P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7EFB9D1-95EC-497A-B688-5E3B35EE28CF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956397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Program Example 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2 Tables: Problem Statement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5CE758C-C5E8-4F2B-A8C3-E3F1076D5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00" y="1340999"/>
            <a:ext cx="3887999" cy="1513719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66C4D2D0-8A95-45BF-9237-FAD346E6FA76}"/>
              </a:ext>
            </a:extLst>
          </p:cNvPr>
          <p:cNvSpPr/>
          <p:nvPr/>
        </p:nvSpPr>
        <p:spPr>
          <a:xfrm>
            <a:off x="480000" y="981000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Football Membership </a:t>
            </a:r>
            <a:r>
              <a:rPr lang="en-US" sz="1600" b="1" dirty="0" err="1">
                <a:solidFill>
                  <a:schemeClr val="tx1"/>
                </a:solidFill>
              </a:rPr>
              <a:t>List.xlsx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7C4B4D0-E5B8-4856-9504-37BA1EE7A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01" y="3141032"/>
            <a:ext cx="2664000" cy="1944201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3BDD4802-7CB2-4162-9CE8-89F7DFE48F4F}"/>
              </a:ext>
            </a:extLst>
          </p:cNvPr>
          <p:cNvSpPr/>
          <p:nvPr/>
        </p:nvSpPr>
        <p:spPr>
          <a:xfrm>
            <a:off x="480000" y="5157000"/>
            <a:ext cx="11232000" cy="93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A new football club should be created after merging two existing sports clubs: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 tables of the two clubs are arranged differently and contain different acronyms (e.g. qualification levels)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Some people are members in both clubs and need to be resolved properly.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Highlight possible inconsistencies (red text color)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208C3F-3ECD-4A62-BA71-1CDD7C7A2081}"/>
              </a:ext>
            </a:extLst>
          </p:cNvPr>
          <p:cNvSpPr/>
          <p:nvPr/>
        </p:nvSpPr>
        <p:spPr>
          <a:xfrm>
            <a:off x="480000" y="2853000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Soccer Membership </a:t>
            </a:r>
            <a:r>
              <a:rPr lang="en-US" sz="1600" b="1" dirty="0" err="1">
                <a:solidFill>
                  <a:schemeClr val="tx1"/>
                </a:solidFill>
              </a:rPr>
              <a:t>List.xlsx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1750BE1B-3FD6-4299-9FB0-24CD6062C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2951" y="1269000"/>
            <a:ext cx="4189049" cy="3854953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27B90398-F1CD-47DD-BCE4-0317078EB744}"/>
              </a:ext>
            </a:extLst>
          </p:cNvPr>
          <p:cNvSpPr/>
          <p:nvPr/>
        </p:nvSpPr>
        <p:spPr>
          <a:xfrm>
            <a:off x="7535584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New Soccer Membership </a:t>
            </a:r>
            <a:r>
              <a:rPr lang="en-US" sz="1600" b="1" dirty="0" err="1">
                <a:solidFill>
                  <a:schemeClr val="tx1"/>
                </a:solidFill>
              </a:rPr>
              <a:t>List.xlsx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22" name="Group 23">
            <a:extLst>
              <a:ext uri="{FF2B5EF4-FFF2-40B4-BE49-F238E27FC236}">
                <a16:creationId xmlns:a16="http://schemas.microsoft.com/office/drawing/2014/main" id="{F85FC763-1FBF-4093-B225-D79F6B9C25B9}"/>
              </a:ext>
            </a:extLst>
          </p:cNvPr>
          <p:cNvGrpSpPr/>
          <p:nvPr/>
        </p:nvGrpSpPr>
        <p:grpSpPr>
          <a:xfrm>
            <a:off x="4872000" y="2349000"/>
            <a:ext cx="1974449" cy="1202399"/>
            <a:chOff x="4625551" y="2005520"/>
            <a:chExt cx="1974449" cy="1202399"/>
          </a:xfrm>
        </p:grpSpPr>
        <p:grpSp>
          <p:nvGrpSpPr>
            <p:cNvPr id="23" name="Gruppieren 8">
              <a:extLst>
                <a:ext uri="{FF2B5EF4-FFF2-40B4-BE49-F238E27FC236}">
                  <a16:creationId xmlns:a16="http://schemas.microsoft.com/office/drawing/2014/main" id="{7E7518FD-2037-4177-8A1B-2672B250FEFD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30" name="B4P">
                <a:extLst>
                  <a:ext uri="{FF2B5EF4-FFF2-40B4-BE49-F238E27FC236}">
                    <a16:creationId xmlns:a16="http://schemas.microsoft.com/office/drawing/2014/main" id="{C7CDC852-DED3-4E07-A896-6A52F9858254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31" name="Triangle">
                <a:extLst>
                  <a:ext uri="{FF2B5EF4-FFF2-40B4-BE49-F238E27FC236}">
                    <a16:creationId xmlns:a16="http://schemas.microsoft.com/office/drawing/2014/main" id="{263946F8-732A-42EF-B1ED-1DD303732237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24" name="Gruppieren 20">
              <a:extLst>
                <a:ext uri="{FF2B5EF4-FFF2-40B4-BE49-F238E27FC236}">
                  <a16:creationId xmlns:a16="http://schemas.microsoft.com/office/drawing/2014/main" id="{1CB3CAFA-3ED1-4FBC-8C86-0847DEF50AD6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27" name="Rechteck: abgerundete Ecken 14">
                <a:extLst>
                  <a:ext uri="{FF2B5EF4-FFF2-40B4-BE49-F238E27FC236}">
                    <a16:creationId xmlns:a16="http://schemas.microsoft.com/office/drawing/2014/main" id="{6813E270-1208-48E6-BB2F-17F6236B1029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B4P">
                <a:extLst>
                  <a:ext uri="{FF2B5EF4-FFF2-40B4-BE49-F238E27FC236}">
                    <a16:creationId xmlns:a16="http://schemas.microsoft.com/office/drawing/2014/main" id="{82628F3A-6863-48A1-8375-17D016BFDA9D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29" name="Triangle">
                <a:extLst>
                  <a:ext uri="{FF2B5EF4-FFF2-40B4-BE49-F238E27FC236}">
                    <a16:creationId xmlns:a16="http://schemas.microsoft.com/office/drawing/2014/main" id="{B26EC17E-5703-4D61-9C43-C8FD3CE3AEC0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25" name="Right Arrow 26">
              <a:extLst>
                <a:ext uri="{FF2B5EF4-FFF2-40B4-BE49-F238E27FC236}">
                  <a16:creationId xmlns:a16="http://schemas.microsoft.com/office/drawing/2014/main" id="{E6F73B7B-F7C1-4292-B82E-C1187251FC43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6" name="Right Arrow 27">
              <a:extLst>
                <a:ext uri="{FF2B5EF4-FFF2-40B4-BE49-F238E27FC236}">
                  <a16:creationId xmlns:a16="http://schemas.microsoft.com/office/drawing/2014/main" id="{397EF856-B881-405F-B43F-838C56034E2E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998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Example: Low-code 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8 statements:  load, clean, align semantics, merge, and save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2C085F8-62AE-445F-A17B-45887A4D2430}"/>
              </a:ext>
            </a:extLst>
          </p:cNvPr>
          <p:cNvSpPr/>
          <p:nvPr/>
        </p:nvSpPr>
        <p:spPr>
          <a:xfrm>
            <a:off x="480000" y="1269000"/>
            <a:ext cx="2205363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easy to understand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4F0EBF3-F703-4493-9638-F3986D059FA2}"/>
              </a:ext>
            </a:extLst>
          </p:cNvPr>
          <p:cNvSpPr/>
          <p:nvPr/>
        </p:nvSpPr>
        <p:spPr>
          <a:xfrm>
            <a:off x="3432000" y="1269000"/>
            <a:ext cx="8280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Multiple words </a:t>
            </a:r>
            <a:r>
              <a:rPr lang="en-US" sz="1200" dirty="0">
                <a:solidFill>
                  <a:schemeClr val="tx1"/>
                </a:solidFill>
              </a:rPr>
              <a:t>for functions, variables, table names, header names, allow for readability and naming flexibility 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958D28B3-C356-4D7C-851C-D2E6177B4D65}"/>
              </a:ext>
            </a:extLst>
          </p:cNvPr>
          <p:cNvSpPr/>
          <p:nvPr/>
        </p:nvSpPr>
        <p:spPr>
          <a:xfrm>
            <a:off x="480000" y="3140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One statement merges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two tables </a:t>
            </a:r>
            <a:r>
              <a:rPr lang="en-US" sz="1200" dirty="0">
                <a:solidFill>
                  <a:schemeClr val="tx1"/>
                </a:solidFill>
              </a:rPr>
              <a:t>as specified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71F06EFC-F3B4-4555-9C57-832F74477450}"/>
              </a:ext>
            </a:extLst>
          </p:cNvPr>
          <p:cNvCxnSpPr>
            <a:cxnSpLocks/>
          </p:cNvCxnSpPr>
          <p:nvPr/>
        </p:nvCxnSpPr>
        <p:spPr>
          <a:xfrm>
            <a:off x="2712000" y="3213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hteck 24">
            <a:extLst>
              <a:ext uri="{FF2B5EF4-FFF2-40B4-BE49-F238E27FC236}">
                <a16:creationId xmlns:a16="http://schemas.microsoft.com/office/drawing/2014/main" id="{4E708FF7-0CA0-4D3D-9461-16A4DABE5AE0}"/>
              </a:ext>
            </a:extLst>
          </p:cNvPr>
          <p:cNvSpPr/>
          <p:nvPr/>
        </p:nvSpPr>
        <p:spPr>
          <a:xfrm>
            <a:off x="480000" y="2565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No loops.  </a:t>
            </a:r>
            <a:r>
              <a:rPr lang="en-US" sz="1200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apply for whole tables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E4AB2537-D0DA-4312-A9A7-84C91932201A}"/>
              </a:ext>
            </a:extLst>
          </p:cNvPr>
          <p:cNvSpPr/>
          <p:nvPr/>
        </p:nvSpPr>
        <p:spPr>
          <a:xfrm>
            <a:off x="480000" y="1989000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Excel file loaded </a:t>
            </a:r>
            <a:r>
              <a:rPr lang="en-US" sz="1200" dirty="0">
                <a:solidFill>
                  <a:schemeClr val="tx1"/>
                </a:solidFill>
              </a:rPr>
              <a:t>with</a:t>
            </a:r>
          </a:p>
          <a:p>
            <a:r>
              <a:rPr lang="en-US" sz="1200" dirty="0">
                <a:solidFill>
                  <a:schemeClr val="tx1"/>
                </a:solidFill>
              </a:rPr>
              <a:t>a single simple statement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B5045F2-C2F1-46C7-A111-5726CC54AD1B}"/>
              </a:ext>
            </a:extLst>
          </p:cNvPr>
          <p:cNvSpPr/>
          <p:nvPr/>
        </p:nvSpPr>
        <p:spPr>
          <a:xfrm>
            <a:off x="480000" y="3716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4600452-58D6-4547-BE30-7831CBEE37CD}"/>
              </a:ext>
            </a:extLst>
          </p:cNvPr>
          <p:cNvCxnSpPr>
            <a:cxnSpLocks/>
          </p:cNvCxnSpPr>
          <p:nvPr/>
        </p:nvCxnSpPr>
        <p:spPr>
          <a:xfrm>
            <a:off x="2712000" y="3933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FF1CD15-4522-4F54-88F7-4A09930D757F}"/>
              </a:ext>
            </a:extLst>
          </p:cNvPr>
          <p:cNvSpPr txBox="1"/>
          <p:nvPr/>
        </p:nvSpPr>
        <p:spPr>
          <a:xfrm>
            <a:off x="3432000" y="1989000"/>
            <a:ext cx="8280000" cy="2232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{Last Name,First Name},{Level,Town},append," or "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10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4F2DEA26-27EB-435C-AED6-B912F07E4AE7}"/>
              </a:ext>
            </a:extLst>
          </p:cNvPr>
          <p:cNvCxnSpPr>
            <a:cxnSpLocks/>
          </p:cNvCxnSpPr>
          <p:nvPr/>
        </p:nvCxnSpPr>
        <p:spPr>
          <a:xfrm>
            <a:off x="2712000" y="2133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2AE25BAB-18CC-4542-9D46-FD380A8752D5}"/>
              </a:ext>
            </a:extLst>
          </p:cNvPr>
          <p:cNvCxnSpPr>
            <a:cxnSpLocks/>
          </p:cNvCxnSpPr>
          <p:nvPr/>
        </p:nvCxnSpPr>
        <p:spPr>
          <a:xfrm>
            <a:off x="3720000" y="1773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96EBCAB0-7C86-400F-B010-F603DAABF952}"/>
              </a:ext>
            </a:extLst>
          </p:cNvPr>
          <p:cNvCxnSpPr>
            <a:cxnSpLocks/>
          </p:cNvCxnSpPr>
          <p:nvPr/>
        </p:nvCxnSpPr>
        <p:spPr>
          <a:xfrm>
            <a:off x="6600000" y="1773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4972A197-CE58-407B-B778-14E3B654EE8A}"/>
              </a:ext>
            </a:extLst>
          </p:cNvPr>
          <p:cNvCxnSpPr>
            <a:cxnSpLocks/>
          </p:cNvCxnSpPr>
          <p:nvPr/>
        </p:nvCxnSpPr>
        <p:spPr>
          <a:xfrm>
            <a:off x="9552000" y="1773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9CF0BB5-B219-4812-8274-C81CAB79168B}"/>
              </a:ext>
            </a:extLst>
          </p:cNvPr>
          <p:cNvCxnSpPr>
            <a:cxnSpLocks/>
          </p:cNvCxnSpPr>
          <p:nvPr/>
        </p:nvCxnSpPr>
        <p:spPr>
          <a:xfrm>
            <a:off x="2712000" y="2781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3358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Overview:  Integration and Analytics Engine</a:t>
            </a:r>
            <a:endParaRPr lang="de-CH" dirty="0">
              <a:solidFill>
                <a:srgbClr val="2850A0"/>
              </a:solidFill>
            </a:endParaRPr>
          </a:p>
        </p:txBody>
      </p:sp>
      <p:sp>
        <p:nvSpPr>
          <p:cNvPr id="119" name="Rectangle">
            <a:extLst>
              <a:ext uri="{FF2B5EF4-FFF2-40B4-BE49-F238E27FC236}">
                <a16:creationId xmlns:a16="http://schemas.microsoft.com/office/drawing/2014/main" id="{54BAC365-DBEA-C646-88D9-C5697AC32957}"/>
              </a:ext>
            </a:extLst>
          </p:cNvPr>
          <p:cNvSpPr/>
          <p:nvPr/>
        </p:nvSpPr>
        <p:spPr>
          <a:xfrm rot="10800000">
            <a:off x="7250022" y="2228648"/>
            <a:ext cx="1769435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20" name="Triangle">
            <a:extLst>
              <a:ext uri="{FF2B5EF4-FFF2-40B4-BE49-F238E27FC236}">
                <a16:creationId xmlns:a16="http://schemas.microsoft.com/office/drawing/2014/main" id="{D1504E2D-671C-BA47-B106-52A871113DC9}"/>
              </a:ext>
            </a:extLst>
          </p:cNvPr>
          <p:cNvSpPr/>
          <p:nvPr/>
        </p:nvSpPr>
        <p:spPr>
          <a:xfrm rot="10800000">
            <a:off x="5423803" y="3307979"/>
            <a:ext cx="1828396" cy="983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21" name="Triangle">
            <a:extLst>
              <a:ext uri="{FF2B5EF4-FFF2-40B4-BE49-F238E27FC236}">
                <a16:creationId xmlns:a16="http://schemas.microsoft.com/office/drawing/2014/main" id="{5622398D-9E4A-5845-99D7-85DCE2F199D2}"/>
              </a:ext>
            </a:extLst>
          </p:cNvPr>
          <p:cNvSpPr/>
          <p:nvPr/>
        </p:nvSpPr>
        <p:spPr>
          <a:xfrm flipH="1">
            <a:off x="5298083" y="2216641"/>
            <a:ext cx="1954116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22" name="TextBox 36">
            <a:extLst>
              <a:ext uri="{FF2B5EF4-FFF2-40B4-BE49-F238E27FC236}">
                <a16:creationId xmlns:a16="http://schemas.microsoft.com/office/drawing/2014/main" id="{471AF56E-4FFB-8541-B59E-EA32E31C410A}"/>
              </a:ext>
            </a:extLst>
          </p:cNvPr>
          <p:cNvSpPr txBox="1"/>
          <p:nvPr/>
        </p:nvSpPr>
        <p:spPr>
          <a:xfrm>
            <a:off x="1547946" y="1341000"/>
            <a:ext cx="2234733" cy="541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t>Multiple complex 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t>data sources</a:t>
            </a:r>
          </a:p>
        </p:txBody>
      </p:sp>
      <p:sp>
        <p:nvSpPr>
          <p:cNvPr id="123" name="TextBox 36">
            <a:extLst>
              <a:ext uri="{FF2B5EF4-FFF2-40B4-BE49-F238E27FC236}">
                <a16:creationId xmlns:a16="http://schemas.microsoft.com/office/drawing/2014/main" id="{3D53435D-E159-5A45-BC95-E5FE0FDF3B3D}"/>
              </a:ext>
            </a:extLst>
          </p:cNvPr>
          <p:cNvSpPr txBox="1"/>
          <p:nvPr/>
        </p:nvSpPr>
        <p:spPr>
          <a:xfrm>
            <a:off x="7091423" y="1341000"/>
            <a:ext cx="2055243" cy="541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t>Integrated analysis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t>in seconds</a:t>
            </a:r>
          </a:p>
        </p:txBody>
      </p:sp>
      <p:sp>
        <p:nvSpPr>
          <p:cNvPr id="124" name="TextBox 36">
            <a:extLst>
              <a:ext uri="{FF2B5EF4-FFF2-40B4-BE49-F238E27FC236}">
                <a16:creationId xmlns:a16="http://schemas.microsoft.com/office/drawing/2014/main" id="{86688CC1-A4A9-D746-AC6B-4CF10B25A876}"/>
              </a:ext>
            </a:extLst>
          </p:cNvPr>
          <p:cNvSpPr txBox="1"/>
          <p:nvPr/>
        </p:nvSpPr>
        <p:spPr>
          <a:xfrm>
            <a:off x="4319685" y="1341000"/>
            <a:ext cx="2234733" cy="541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2850B4"/>
                </a:solidFill>
              </a:defRPr>
            </a:pPr>
            <a:r>
              <a:rPr sz="1500"/>
              <a:t>B4P</a:t>
            </a:r>
            <a:r>
              <a:t> data integration and analytics engine</a:t>
            </a:r>
          </a:p>
        </p:txBody>
      </p:sp>
      <p:sp>
        <p:nvSpPr>
          <p:cNvPr id="125" name="TextBox 37">
            <a:extLst>
              <a:ext uri="{FF2B5EF4-FFF2-40B4-BE49-F238E27FC236}">
                <a16:creationId xmlns:a16="http://schemas.microsoft.com/office/drawing/2014/main" id="{3B7622A3-8DF5-CB40-89FE-0BB2445D1D30}"/>
              </a:ext>
            </a:extLst>
          </p:cNvPr>
          <p:cNvSpPr txBox="1"/>
          <p:nvPr/>
        </p:nvSpPr>
        <p:spPr>
          <a:xfrm>
            <a:off x="3784461" y="5715176"/>
            <a:ext cx="979152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sz="1000" dirty="0"/>
              <a:t>data files</a:t>
            </a:r>
          </a:p>
        </p:txBody>
      </p:sp>
      <p:sp>
        <p:nvSpPr>
          <p:cNvPr id="126" name="TextBox 36">
            <a:extLst>
              <a:ext uri="{FF2B5EF4-FFF2-40B4-BE49-F238E27FC236}">
                <a16:creationId xmlns:a16="http://schemas.microsoft.com/office/drawing/2014/main" id="{51EC99A9-E88C-0941-A7B4-85241C829BF2}"/>
              </a:ext>
            </a:extLst>
          </p:cNvPr>
          <p:cNvSpPr txBox="1"/>
          <p:nvPr/>
        </p:nvSpPr>
        <p:spPr>
          <a:xfrm>
            <a:off x="4792461" y="5909698"/>
            <a:ext cx="37277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sz="1000" dirty="0"/>
              <a:t>Database exports (Salesforce, Oracle, SAP,  </a:t>
            </a:r>
            <a:r>
              <a:rPr lang="en-US" sz="1000" dirty="0" err="1"/>
              <a:t>Filemaker</a:t>
            </a:r>
            <a:r>
              <a:rPr sz="1000" dirty="0"/>
              <a:t>,</a:t>
            </a:r>
            <a:r>
              <a:rPr lang="en-US" sz="1000" dirty="0"/>
              <a:t> et al</a:t>
            </a:r>
            <a:r>
              <a:rPr sz="1000" dirty="0"/>
              <a:t>)</a:t>
            </a:r>
          </a:p>
        </p:txBody>
      </p:sp>
      <p:sp>
        <p:nvSpPr>
          <p:cNvPr id="127" name="TextBox 49">
            <a:extLst>
              <a:ext uri="{FF2B5EF4-FFF2-40B4-BE49-F238E27FC236}">
                <a16:creationId xmlns:a16="http://schemas.microsoft.com/office/drawing/2014/main" id="{EF3CBDCF-51A7-A947-88AD-0893A0B99556}"/>
              </a:ext>
            </a:extLst>
          </p:cNvPr>
          <p:cNvSpPr txBox="1"/>
          <p:nvPr/>
        </p:nvSpPr>
        <p:spPr>
          <a:xfrm>
            <a:off x="4792461" y="6104218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sz="1000" dirty="0"/>
              <a:t>Internet sources of structured data (websites, web services)</a:t>
            </a:r>
          </a:p>
        </p:txBody>
      </p:sp>
      <p:sp>
        <p:nvSpPr>
          <p:cNvPr id="128" name="TextBox 49">
            <a:extLst>
              <a:ext uri="{FF2B5EF4-FFF2-40B4-BE49-F238E27FC236}">
                <a16:creationId xmlns:a16="http://schemas.microsoft.com/office/drawing/2014/main" id="{3615CF37-596B-8840-98B5-292881859848}"/>
              </a:ext>
            </a:extLst>
          </p:cNvPr>
          <p:cNvSpPr txBox="1"/>
          <p:nvPr/>
        </p:nvSpPr>
        <p:spPr>
          <a:xfrm>
            <a:off x="4792461" y="6298740"/>
            <a:ext cx="3240000" cy="246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sz="1000" dirty="0"/>
              <a:t>Statistical (R, SAS, SPSS, Stata), PDF (via Tabula)</a:t>
            </a:r>
          </a:p>
        </p:txBody>
      </p:sp>
      <p:sp>
        <p:nvSpPr>
          <p:cNvPr id="129" name="Rectangle">
            <a:extLst>
              <a:ext uri="{FF2B5EF4-FFF2-40B4-BE49-F238E27FC236}">
                <a16:creationId xmlns:a16="http://schemas.microsoft.com/office/drawing/2014/main" id="{A75C5200-134D-404E-AACD-C18AEEB628A2}"/>
              </a:ext>
            </a:extLst>
          </p:cNvPr>
          <p:cNvSpPr/>
          <p:nvPr/>
        </p:nvSpPr>
        <p:spPr>
          <a:xfrm>
            <a:off x="5951305" y="4454858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30" name="Rectangle">
            <a:extLst>
              <a:ext uri="{FF2B5EF4-FFF2-40B4-BE49-F238E27FC236}">
                <a16:creationId xmlns:a16="http://schemas.microsoft.com/office/drawing/2014/main" id="{5B17369B-8D1A-1549-8D70-265585C0D53C}"/>
              </a:ext>
            </a:extLst>
          </p:cNvPr>
          <p:cNvSpPr/>
          <p:nvPr/>
        </p:nvSpPr>
        <p:spPr>
          <a:xfrm>
            <a:off x="5991888" y="4498831"/>
            <a:ext cx="275796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31" name="Triangle">
            <a:extLst>
              <a:ext uri="{FF2B5EF4-FFF2-40B4-BE49-F238E27FC236}">
                <a16:creationId xmlns:a16="http://schemas.microsoft.com/office/drawing/2014/main" id="{8AA2BAE0-4F73-5C47-A0AA-FCD80D21C2F9}"/>
              </a:ext>
            </a:extLst>
          </p:cNvPr>
          <p:cNvSpPr/>
          <p:nvPr/>
        </p:nvSpPr>
        <p:spPr>
          <a:xfrm>
            <a:off x="3499954" y="2303704"/>
            <a:ext cx="1769434" cy="983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32" name="Triangle">
            <a:extLst>
              <a:ext uri="{FF2B5EF4-FFF2-40B4-BE49-F238E27FC236}">
                <a16:creationId xmlns:a16="http://schemas.microsoft.com/office/drawing/2014/main" id="{913B95A0-F60E-6745-9D46-A0B68918CD50}"/>
              </a:ext>
            </a:extLst>
          </p:cNvPr>
          <p:cNvSpPr/>
          <p:nvPr/>
        </p:nvSpPr>
        <p:spPr>
          <a:xfrm rot="10800000" flipH="1">
            <a:off x="3499954" y="3280398"/>
            <a:ext cx="1891100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33" name="Rectangle">
            <a:extLst>
              <a:ext uri="{FF2B5EF4-FFF2-40B4-BE49-F238E27FC236}">
                <a16:creationId xmlns:a16="http://schemas.microsoft.com/office/drawing/2014/main" id="{9FB025A3-E73A-4A43-B164-7ECD5D92394A}"/>
              </a:ext>
            </a:extLst>
          </p:cNvPr>
          <p:cNvSpPr/>
          <p:nvPr/>
        </p:nvSpPr>
        <p:spPr>
          <a:xfrm>
            <a:off x="1664757" y="2286707"/>
            <a:ext cx="1828396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34" name="Rounded Rectangle">
            <a:extLst>
              <a:ext uri="{FF2B5EF4-FFF2-40B4-BE49-F238E27FC236}">
                <a16:creationId xmlns:a16="http://schemas.microsoft.com/office/drawing/2014/main" id="{93E5775C-163B-7F4B-BB46-404B1E75771E}"/>
              </a:ext>
            </a:extLst>
          </p:cNvPr>
          <p:cNvSpPr/>
          <p:nvPr/>
        </p:nvSpPr>
        <p:spPr>
          <a:xfrm>
            <a:off x="4210554" y="2566604"/>
            <a:ext cx="2633112" cy="1385649"/>
          </a:xfrm>
          <a:prstGeom prst="roundRect">
            <a:avLst>
              <a:gd name="adj" fmla="val 13748"/>
            </a:avLst>
          </a:prstGeom>
          <a:gradFill>
            <a:gsLst>
              <a:gs pos="0">
                <a:srgbClr val="1E2D78"/>
              </a:gs>
              <a:gs pos="100000">
                <a:srgbClr val="3C5AB4"/>
              </a:gs>
            </a:gsLst>
            <a:lin ang="5400000"/>
          </a:gradFill>
          <a:ln w="12700">
            <a:miter lim="400000"/>
          </a:ln>
          <a:effectLst>
            <a:outerShdw blurRad="38100" dist="78217" dir="12543089" rotWithShape="0">
              <a:srgbClr val="000000">
                <a:alpha val="38000"/>
              </a:srgbClr>
            </a:outerShdw>
          </a:effectLst>
        </p:spPr>
        <p:txBody>
          <a:bodyPr lIns="36000" tIns="36000" rIns="36000" bIns="36000" anchor="ctr"/>
          <a:lstStyle/>
          <a:p>
            <a:pPr>
              <a:defRPr>
                <a:solidFill>
                  <a:srgbClr val="2D5AB4"/>
                </a:solidFill>
              </a:defRPr>
            </a:pPr>
            <a:endParaRPr/>
          </a:p>
        </p:txBody>
      </p:sp>
      <p:sp>
        <p:nvSpPr>
          <p:cNvPr id="135" name="TextBox 36">
            <a:extLst>
              <a:ext uri="{FF2B5EF4-FFF2-40B4-BE49-F238E27FC236}">
                <a16:creationId xmlns:a16="http://schemas.microsoft.com/office/drawing/2014/main" id="{75793615-E0A4-E840-A8CD-612161259C0B}"/>
              </a:ext>
            </a:extLst>
          </p:cNvPr>
          <p:cNvSpPr txBox="1"/>
          <p:nvPr/>
        </p:nvSpPr>
        <p:spPr>
          <a:xfrm>
            <a:off x="1866065" y="3400185"/>
            <a:ext cx="924383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t>databases</a:t>
            </a:r>
          </a:p>
        </p:txBody>
      </p:sp>
      <p:sp>
        <p:nvSpPr>
          <p:cNvPr id="136" name="TextBox 37">
            <a:extLst>
              <a:ext uri="{FF2B5EF4-FFF2-40B4-BE49-F238E27FC236}">
                <a16:creationId xmlns:a16="http://schemas.microsoft.com/office/drawing/2014/main" id="{1C06A0AF-E58D-2049-BB3D-E6D1CE911212}"/>
              </a:ext>
            </a:extLst>
          </p:cNvPr>
          <p:cNvSpPr txBox="1"/>
          <p:nvPr/>
        </p:nvSpPr>
        <p:spPr>
          <a:xfrm>
            <a:off x="1900699" y="2417224"/>
            <a:ext cx="843410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t>data files</a:t>
            </a:r>
          </a:p>
        </p:txBody>
      </p:sp>
      <p:sp>
        <p:nvSpPr>
          <p:cNvPr id="137" name="TextBox 49">
            <a:extLst>
              <a:ext uri="{FF2B5EF4-FFF2-40B4-BE49-F238E27FC236}">
                <a16:creationId xmlns:a16="http://schemas.microsoft.com/office/drawing/2014/main" id="{E8B5CB61-6EF3-1742-993D-C4DB7BB4DED8}"/>
              </a:ext>
            </a:extLst>
          </p:cNvPr>
          <p:cNvSpPr txBox="1"/>
          <p:nvPr/>
        </p:nvSpPr>
        <p:spPr>
          <a:xfrm>
            <a:off x="1899044" y="3905879"/>
            <a:ext cx="858426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t>web data</a:t>
            </a:r>
          </a:p>
        </p:txBody>
      </p:sp>
      <p:sp>
        <p:nvSpPr>
          <p:cNvPr id="138" name="TextBox 36">
            <a:extLst>
              <a:ext uri="{FF2B5EF4-FFF2-40B4-BE49-F238E27FC236}">
                <a16:creationId xmlns:a16="http://schemas.microsoft.com/office/drawing/2014/main" id="{0FAC4719-114B-A849-9082-4C2A87C4444C}"/>
              </a:ext>
            </a:extLst>
          </p:cNvPr>
          <p:cNvSpPr txBox="1"/>
          <p:nvPr/>
        </p:nvSpPr>
        <p:spPr>
          <a:xfrm>
            <a:off x="5619222" y="4922491"/>
            <a:ext cx="1092360" cy="442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sz="1100"/>
              <a:t>batch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sz="1100"/>
              <a:t>programs</a:t>
            </a:r>
          </a:p>
        </p:txBody>
      </p:sp>
      <p:sp>
        <p:nvSpPr>
          <p:cNvPr id="139" name="TextBox 36">
            <a:extLst>
              <a:ext uri="{FF2B5EF4-FFF2-40B4-BE49-F238E27FC236}">
                <a16:creationId xmlns:a16="http://schemas.microsoft.com/office/drawing/2014/main" id="{651EA029-0358-4B45-A284-EA47DBAE018E}"/>
              </a:ext>
            </a:extLst>
          </p:cNvPr>
          <p:cNvSpPr txBox="1"/>
          <p:nvPr/>
        </p:nvSpPr>
        <p:spPr>
          <a:xfrm>
            <a:off x="4307955" y="4933377"/>
            <a:ext cx="1092360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sz="1100" dirty="0"/>
              <a:t>interactive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sz="1100" dirty="0"/>
              <a:t>processing</a:t>
            </a:r>
          </a:p>
        </p:txBody>
      </p:sp>
      <p:grpSp>
        <p:nvGrpSpPr>
          <p:cNvPr id="140" name="Group">
            <a:extLst>
              <a:ext uri="{FF2B5EF4-FFF2-40B4-BE49-F238E27FC236}">
                <a16:creationId xmlns:a16="http://schemas.microsoft.com/office/drawing/2014/main" id="{689E4E69-8CE2-E140-B49A-E219F0D8F976}"/>
              </a:ext>
            </a:extLst>
          </p:cNvPr>
          <p:cNvGrpSpPr/>
          <p:nvPr/>
        </p:nvGrpSpPr>
        <p:grpSpPr>
          <a:xfrm>
            <a:off x="3216351" y="2377068"/>
            <a:ext cx="288496" cy="329374"/>
            <a:chOff x="0" y="0"/>
            <a:chExt cx="288494" cy="329373"/>
          </a:xfrm>
        </p:grpSpPr>
        <p:sp>
          <p:nvSpPr>
            <p:cNvPr id="141" name="Rectangle">
              <a:extLst>
                <a:ext uri="{FF2B5EF4-FFF2-40B4-BE49-F238E27FC236}">
                  <a16:creationId xmlns:a16="http://schemas.microsoft.com/office/drawing/2014/main" id="{4D06E08E-50D4-F146-B5C9-B57C20C3A9F1}"/>
                </a:ext>
              </a:extLst>
            </p:cNvPr>
            <p:cNvSpPr/>
            <p:nvPr/>
          </p:nvSpPr>
          <p:spPr>
            <a:xfrm>
              <a:off x="0" y="0"/>
              <a:ext cx="175088" cy="256650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accent1"/>
              </a:solidFill>
              <a:prstDash val="solid"/>
              <a:round/>
            </a:ln>
            <a:effectLst>
              <a:outerShdw blurRad="38100" dist="655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142" name="Rectangle">
              <a:extLst>
                <a:ext uri="{FF2B5EF4-FFF2-40B4-BE49-F238E27FC236}">
                  <a16:creationId xmlns:a16="http://schemas.microsoft.com/office/drawing/2014/main" id="{599442C6-2809-A046-A691-8763D8F29A87}"/>
                </a:ext>
              </a:extLst>
            </p:cNvPr>
            <p:cNvSpPr/>
            <p:nvPr/>
          </p:nvSpPr>
          <p:spPr>
            <a:xfrm>
              <a:off x="52341" y="36361"/>
              <a:ext cx="175089" cy="256651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accent1"/>
              </a:solidFill>
              <a:prstDash val="solid"/>
              <a:round/>
            </a:ln>
            <a:effectLst>
              <a:outerShdw blurRad="38100" dist="65517" dir="4905046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143" name="Rectangle">
              <a:extLst>
                <a:ext uri="{FF2B5EF4-FFF2-40B4-BE49-F238E27FC236}">
                  <a16:creationId xmlns:a16="http://schemas.microsoft.com/office/drawing/2014/main" id="{7BEA43E4-7386-DB40-A681-C7B36FAF9DA6}"/>
                </a:ext>
              </a:extLst>
            </p:cNvPr>
            <p:cNvSpPr/>
            <p:nvPr/>
          </p:nvSpPr>
          <p:spPr>
            <a:xfrm>
              <a:off x="113406" y="72723"/>
              <a:ext cx="175089" cy="256651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accent1"/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44" name="Computer">
            <a:extLst>
              <a:ext uri="{FF2B5EF4-FFF2-40B4-BE49-F238E27FC236}">
                <a16:creationId xmlns:a16="http://schemas.microsoft.com/office/drawing/2014/main" id="{C0E20362-34B5-F246-BF96-441DA93BC92C}"/>
              </a:ext>
            </a:extLst>
          </p:cNvPr>
          <p:cNvSpPr/>
          <p:nvPr/>
        </p:nvSpPr>
        <p:spPr>
          <a:xfrm>
            <a:off x="4576032" y="4464488"/>
            <a:ext cx="535181" cy="4318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21600" extrusionOk="0">
                <a:moveTo>
                  <a:pt x="464" y="0"/>
                </a:moveTo>
                <a:cubicBezTo>
                  <a:pt x="210" y="0"/>
                  <a:pt x="0" y="261"/>
                  <a:pt x="0" y="575"/>
                </a:cubicBezTo>
                <a:lnTo>
                  <a:pt x="0" y="17777"/>
                </a:lnTo>
                <a:cubicBezTo>
                  <a:pt x="0" y="18091"/>
                  <a:pt x="210" y="18354"/>
                  <a:pt x="464" y="18354"/>
                </a:cubicBezTo>
                <a:lnTo>
                  <a:pt x="9148" y="18354"/>
                </a:lnTo>
                <a:lnTo>
                  <a:pt x="9116" y="18513"/>
                </a:lnTo>
                <a:lnTo>
                  <a:pt x="8753" y="20763"/>
                </a:lnTo>
                <a:lnTo>
                  <a:pt x="7690" y="20763"/>
                </a:lnTo>
                <a:lnTo>
                  <a:pt x="7690" y="21600"/>
                </a:lnTo>
                <a:lnTo>
                  <a:pt x="10486" y="21600"/>
                </a:lnTo>
                <a:lnTo>
                  <a:pt x="11107" y="21600"/>
                </a:lnTo>
                <a:lnTo>
                  <a:pt x="13905" y="21600"/>
                </a:lnTo>
                <a:lnTo>
                  <a:pt x="13905" y="20763"/>
                </a:lnTo>
                <a:lnTo>
                  <a:pt x="12842" y="20763"/>
                </a:lnTo>
                <a:lnTo>
                  <a:pt x="12479" y="18513"/>
                </a:lnTo>
                <a:lnTo>
                  <a:pt x="12452" y="18354"/>
                </a:lnTo>
                <a:lnTo>
                  <a:pt x="21131" y="18354"/>
                </a:lnTo>
                <a:cubicBezTo>
                  <a:pt x="21384" y="18354"/>
                  <a:pt x="21595" y="18091"/>
                  <a:pt x="21595" y="17777"/>
                </a:cubicBezTo>
                <a:lnTo>
                  <a:pt x="21595" y="575"/>
                </a:lnTo>
                <a:cubicBezTo>
                  <a:pt x="21600" y="261"/>
                  <a:pt x="21389" y="0"/>
                  <a:pt x="21136" y="0"/>
                </a:cubicBezTo>
                <a:lnTo>
                  <a:pt x="464" y="0"/>
                </a:lnTo>
                <a:close/>
                <a:moveTo>
                  <a:pt x="10800" y="542"/>
                </a:moveTo>
                <a:cubicBezTo>
                  <a:pt x="10913" y="542"/>
                  <a:pt x="11006" y="650"/>
                  <a:pt x="11006" y="797"/>
                </a:cubicBezTo>
                <a:cubicBezTo>
                  <a:pt x="11006" y="937"/>
                  <a:pt x="10913" y="1052"/>
                  <a:pt x="10800" y="1052"/>
                </a:cubicBezTo>
                <a:cubicBezTo>
                  <a:pt x="10686" y="1052"/>
                  <a:pt x="10594" y="937"/>
                  <a:pt x="10594" y="797"/>
                </a:cubicBezTo>
                <a:cubicBezTo>
                  <a:pt x="10594" y="656"/>
                  <a:pt x="10686" y="542"/>
                  <a:pt x="10800" y="542"/>
                </a:cubicBezTo>
                <a:close/>
                <a:moveTo>
                  <a:pt x="1242" y="1734"/>
                </a:moveTo>
                <a:lnTo>
                  <a:pt x="20358" y="1734"/>
                </a:lnTo>
                <a:lnTo>
                  <a:pt x="20358" y="15233"/>
                </a:lnTo>
                <a:lnTo>
                  <a:pt x="1242" y="15233"/>
                </a:lnTo>
                <a:lnTo>
                  <a:pt x="1242" y="1734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45" name="World">
            <a:extLst>
              <a:ext uri="{FF2B5EF4-FFF2-40B4-BE49-F238E27FC236}">
                <a16:creationId xmlns:a16="http://schemas.microsoft.com/office/drawing/2014/main" id="{2B91FD41-34B0-E148-87B0-2A3E0556F0B8}"/>
              </a:ext>
            </a:extLst>
          </p:cNvPr>
          <p:cNvSpPr/>
          <p:nvPr/>
        </p:nvSpPr>
        <p:spPr>
          <a:xfrm>
            <a:off x="3224584" y="3900397"/>
            <a:ext cx="272029" cy="272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45" y="0"/>
                  <a:pt x="0" y="4845"/>
                  <a:pt x="0" y="10800"/>
                </a:cubicBezTo>
                <a:cubicBezTo>
                  <a:pt x="0" y="16755"/>
                  <a:pt x="4845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  <a:moveTo>
                  <a:pt x="11993" y="938"/>
                </a:moveTo>
                <a:cubicBezTo>
                  <a:pt x="14122" y="1194"/>
                  <a:pt x="16044" y="2125"/>
                  <a:pt x="17542" y="3512"/>
                </a:cubicBezTo>
                <a:cubicBezTo>
                  <a:pt x="16898" y="4108"/>
                  <a:pt x="16188" y="4611"/>
                  <a:pt x="15429" y="5012"/>
                </a:cubicBezTo>
                <a:cubicBezTo>
                  <a:pt x="15343" y="4850"/>
                  <a:pt x="15255" y="4689"/>
                  <a:pt x="15162" y="4531"/>
                </a:cubicBezTo>
                <a:cubicBezTo>
                  <a:pt x="14347" y="3140"/>
                  <a:pt x="13267" y="1918"/>
                  <a:pt x="11993" y="938"/>
                </a:cubicBezTo>
                <a:close/>
                <a:moveTo>
                  <a:pt x="9560" y="943"/>
                </a:moveTo>
                <a:cubicBezTo>
                  <a:pt x="8289" y="1922"/>
                  <a:pt x="7211" y="3142"/>
                  <a:pt x="6397" y="4531"/>
                </a:cubicBezTo>
                <a:cubicBezTo>
                  <a:pt x="6308" y="4684"/>
                  <a:pt x="6222" y="4839"/>
                  <a:pt x="6139" y="4995"/>
                </a:cubicBezTo>
                <a:cubicBezTo>
                  <a:pt x="5392" y="4597"/>
                  <a:pt x="4693" y="4100"/>
                  <a:pt x="4058" y="3512"/>
                </a:cubicBezTo>
                <a:cubicBezTo>
                  <a:pt x="5545" y="2136"/>
                  <a:pt x="7450" y="1207"/>
                  <a:pt x="9560" y="943"/>
                </a:cubicBezTo>
                <a:close/>
                <a:moveTo>
                  <a:pt x="10366" y="1421"/>
                </a:moveTo>
                <a:lnTo>
                  <a:pt x="10366" y="6141"/>
                </a:lnTo>
                <a:cubicBezTo>
                  <a:pt x="9165" y="6090"/>
                  <a:pt x="8002" y="5827"/>
                  <a:pt x="6920" y="5368"/>
                </a:cubicBezTo>
                <a:cubicBezTo>
                  <a:pt x="6992" y="5234"/>
                  <a:pt x="7066" y="5100"/>
                  <a:pt x="7143" y="4968"/>
                </a:cubicBezTo>
                <a:cubicBezTo>
                  <a:pt x="7960" y="3575"/>
                  <a:pt x="9062" y="2365"/>
                  <a:pt x="10366" y="1421"/>
                </a:cubicBezTo>
                <a:close/>
                <a:moveTo>
                  <a:pt x="11234" y="1451"/>
                </a:moveTo>
                <a:cubicBezTo>
                  <a:pt x="12520" y="2391"/>
                  <a:pt x="13607" y="3589"/>
                  <a:pt x="14415" y="4968"/>
                </a:cubicBezTo>
                <a:cubicBezTo>
                  <a:pt x="14495" y="5104"/>
                  <a:pt x="14572" y="5244"/>
                  <a:pt x="14646" y="5383"/>
                </a:cubicBezTo>
                <a:cubicBezTo>
                  <a:pt x="13574" y="5833"/>
                  <a:pt x="12424" y="6090"/>
                  <a:pt x="11234" y="6141"/>
                </a:cubicBezTo>
                <a:lnTo>
                  <a:pt x="11234" y="1451"/>
                </a:lnTo>
                <a:close/>
                <a:moveTo>
                  <a:pt x="3448" y="4128"/>
                </a:moveTo>
                <a:cubicBezTo>
                  <a:pt x="4152" y="4783"/>
                  <a:pt x="4928" y="5335"/>
                  <a:pt x="5759" y="5775"/>
                </a:cubicBezTo>
                <a:cubicBezTo>
                  <a:pt x="5120" y="7219"/>
                  <a:pt x="4759" y="8779"/>
                  <a:pt x="4701" y="10368"/>
                </a:cubicBezTo>
                <a:lnTo>
                  <a:pt x="876" y="10368"/>
                </a:lnTo>
                <a:cubicBezTo>
                  <a:pt x="979" y="7972"/>
                  <a:pt x="1935" y="5793"/>
                  <a:pt x="3448" y="4128"/>
                </a:cubicBezTo>
                <a:close/>
                <a:moveTo>
                  <a:pt x="18152" y="4128"/>
                </a:moveTo>
                <a:cubicBezTo>
                  <a:pt x="19665" y="5793"/>
                  <a:pt x="20621" y="7972"/>
                  <a:pt x="20724" y="10368"/>
                </a:cubicBezTo>
                <a:lnTo>
                  <a:pt x="16858" y="10368"/>
                </a:lnTo>
                <a:cubicBezTo>
                  <a:pt x="16800" y="8785"/>
                  <a:pt x="16441" y="7231"/>
                  <a:pt x="15807" y="5792"/>
                </a:cubicBezTo>
                <a:cubicBezTo>
                  <a:pt x="16650" y="5349"/>
                  <a:pt x="17439" y="4792"/>
                  <a:pt x="18152" y="4128"/>
                </a:cubicBezTo>
                <a:close/>
                <a:moveTo>
                  <a:pt x="6541" y="6148"/>
                </a:moveTo>
                <a:cubicBezTo>
                  <a:pt x="7739" y="6662"/>
                  <a:pt x="9031" y="6956"/>
                  <a:pt x="10366" y="7008"/>
                </a:cubicBezTo>
                <a:lnTo>
                  <a:pt x="10366" y="10368"/>
                </a:lnTo>
                <a:lnTo>
                  <a:pt x="5569" y="10368"/>
                </a:lnTo>
                <a:cubicBezTo>
                  <a:pt x="5626" y="8908"/>
                  <a:pt x="5956" y="7475"/>
                  <a:pt x="6541" y="6148"/>
                </a:cubicBezTo>
                <a:close/>
                <a:moveTo>
                  <a:pt x="15024" y="6163"/>
                </a:moveTo>
                <a:cubicBezTo>
                  <a:pt x="15604" y="7486"/>
                  <a:pt x="15934" y="8914"/>
                  <a:pt x="15991" y="10368"/>
                </a:cubicBezTo>
                <a:lnTo>
                  <a:pt x="11234" y="10368"/>
                </a:lnTo>
                <a:lnTo>
                  <a:pt x="11234" y="7008"/>
                </a:lnTo>
                <a:cubicBezTo>
                  <a:pt x="12557" y="6956"/>
                  <a:pt x="13835" y="6668"/>
                  <a:pt x="15024" y="6163"/>
                </a:cubicBezTo>
                <a:close/>
                <a:moveTo>
                  <a:pt x="876" y="11234"/>
                </a:moveTo>
                <a:lnTo>
                  <a:pt x="4700" y="11234"/>
                </a:lnTo>
                <a:cubicBezTo>
                  <a:pt x="4753" y="12849"/>
                  <a:pt x="5119" y="14437"/>
                  <a:pt x="5773" y="15903"/>
                </a:cubicBezTo>
                <a:cubicBezTo>
                  <a:pt x="4953" y="16335"/>
                  <a:pt x="4185" y="16876"/>
                  <a:pt x="3488" y="17518"/>
                </a:cubicBezTo>
                <a:cubicBezTo>
                  <a:pt x="1952" y="15847"/>
                  <a:pt x="980" y="13652"/>
                  <a:pt x="876" y="11234"/>
                </a:cubicBezTo>
                <a:close/>
                <a:moveTo>
                  <a:pt x="5567" y="11234"/>
                </a:moveTo>
                <a:lnTo>
                  <a:pt x="10366" y="11234"/>
                </a:lnTo>
                <a:lnTo>
                  <a:pt x="10366" y="14676"/>
                </a:lnTo>
                <a:cubicBezTo>
                  <a:pt x="9036" y="14728"/>
                  <a:pt x="7749" y="15021"/>
                  <a:pt x="6554" y="15532"/>
                </a:cubicBezTo>
                <a:cubicBezTo>
                  <a:pt x="5955" y="14182"/>
                  <a:pt x="5619" y="12720"/>
                  <a:pt x="5567" y="11234"/>
                </a:cubicBezTo>
                <a:close/>
                <a:moveTo>
                  <a:pt x="11234" y="11234"/>
                </a:moveTo>
                <a:lnTo>
                  <a:pt x="15992" y="11234"/>
                </a:lnTo>
                <a:cubicBezTo>
                  <a:pt x="15940" y="12714"/>
                  <a:pt x="15605" y="14169"/>
                  <a:pt x="15010" y="15515"/>
                </a:cubicBezTo>
                <a:cubicBezTo>
                  <a:pt x="13825" y="15013"/>
                  <a:pt x="12552" y="14728"/>
                  <a:pt x="11234" y="14676"/>
                </a:cubicBezTo>
                <a:lnTo>
                  <a:pt x="11234" y="11234"/>
                </a:lnTo>
                <a:close/>
                <a:moveTo>
                  <a:pt x="16860" y="11234"/>
                </a:moveTo>
                <a:lnTo>
                  <a:pt x="20724" y="11234"/>
                </a:lnTo>
                <a:cubicBezTo>
                  <a:pt x="20620" y="13652"/>
                  <a:pt x="19648" y="15847"/>
                  <a:pt x="18112" y="17518"/>
                </a:cubicBezTo>
                <a:cubicBezTo>
                  <a:pt x="17406" y="16867"/>
                  <a:pt x="16627" y="16321"/>
                  <a:pt x="15795" y="15886"/>
                </a:cubicBezTo>
                <a:cubicBezTo>
                  <a:pt x="16444" y="14425"/>
                  <a:pt x="16807" y="12842"/>
                  <a:pt x="16860" y="11234"/>
                </a:cubicBezTo>
                <a:close/>
                <a:moveTo>
                  <a:pt x="10366" y="15544"/>
                </a:moveTo>
                <a:lnTo>
                  <a:pt x="10366" y="20226"/>
                </a:lnTo>
                <a:cubicBezTo>
                  <a:pt x="9026" y="19256"/>
                  <a:pt x="7899" y="18005"/>
                  <a:pt x="7077" y="16566"/>
                </a:cubicBezTo>
                <a:cubicBezTo>
                  <a:pt x="7029" y="16481"/>
                  <a:pt x="6982" y="16396"/>
                  <a:pt x="6936" y="16310"/>
                </a:cubicBezTo>
                <a:cubicBezTo>
                  <a:pt x="8013" y="15855"/>
                  <a:pt x="9170" y="15594"/>
                  <a:pt x="10366" y="15544"/>
                </a:cubicBezTo>
                <a:close/>
                <a:moveTo>
                  <a:pt x="11234" y="15544"/>
                </a:moveTo>
                <a:cubicBezTo>
                  <a:pt x="12418" y="15594"/>
                  <a:pt x="13563" y="15849"/>
                  <a:pt x="14631" y="16295"/>
                </a:cubicBezTo>
                <a:cubicBezTo>
                  <a:pt x="14582" y="16386"/>
                  <a:pt x="14532" y="16476"/>
                  <a:pt x="14480" y="16566"/>
                </a:cubicBezTo>
                <a:cubicBezTo>
                  <a:pt x="13667" y="17990"/>
                  <a:pt x="12556" y="19230"/>
                  <a:pt x="11234" y="20196"/>
                </a:cubicBezTo>
                <a:lnTo>
                  <a:pt x="11234" y="15544"/>
                </a:lnTo>
                <a:close/>
                <a:moveTo>
                  <a:pt x="15415" y="16666"/>
                </a:moveTo>
                <a:cubicBezTo>
                  <a:pt x="16162" y="17059"/>
                  <a:pt x="16861" y="17548"/>
                  <a:pt x="17498" y="18131"/>
                </a:cubicBezTo>
                <a:cubicBezTo>
                  <a:pt x="16023" y="19479"/>
                  <a:pt x="14143" y="20390"/>
                  <a:pt x="12062" y="20655"/>
                </a:cubicBezTo>
                <a:cubicBezTo>
                  <a:pt x="13343" y="19655"/>
                  <a:pt x="14426" y="18410"/>
                  <a:pt x="15233" y="16997"/>
                </a:cubicBezTo>
                <a:cubicBezTo>
                  <a:pt x="15295" y="16887"/>
                  <a:pt x="15356" y="16777"/>
                  <a:pt x="15415" y="16666"/>
                </a:cubicBezTo>
                <a:close/>
                <a:moveTo>
                  <a:pt x="6153" y="16683"/>
                </a:moveTo>
                <a:cubicBezTo>
                  <a:pt x="6209" y="16788"/>
                  <a:pt x="6267" y="16893"/>
                  <a:pt x="6326" y="16997"/>
                </a:cubicBezTo>
                <a:cubicBezTo>
                  <a:pt x="7132" y="18407"/>
                  <a:pt x="8212" y="19649"/>
                  <a:pt x="9489" y="20648"/>
                </a:cubicBezTo>
                <a:cubicBezTo>
                  <a:pt x="7428" y="20375"/>
                  <a:pt x="5565" y="19468"/>
                  <a:pt x="4102" y="18131"/>
                </a:cubicBezTo>
                <a:cubicBezTo>
                  <a:pt x="4730" y="17557"/>
                  <a:pt x="5418" y="17073"/>
                  <a:pt x="6153" y="16683"/>
                </a:cubicBezTo>
                <a:close/>
              </a:path>
            </a:pathLst>
          </a:custGeom>
          <a:solidFill>
            <a:srgbClr val="FFFFFF"/>
          </a:solidFill>
          <a:ln w="6350">
            <a:solidFill>
              <a:srgbClr val="535353"/>
            </a:solidFill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46" name="Line">
            <a:extLst>
              <a:ext uri="{FF2B5EF4-FFF2-40B4-BE49-F238E27FC236}">
                <a16:creationId xmlns:a16="http://schemas.microsoft.com/office/drawing/2014/main" id="{A1D7CA1A-3135-FA4D-83FA-3E205D5DAD12}"/>
              </a:ext>
            </a:extLst>
          </p:cNvPr>
          <p:cNvSpPr/>
          <p:nvPr/>
        </p:nvSpPr>
        <p:spPr>
          <a:xfrm>
            <a:off x="4843622" y="3948452"/>
            <a:ext cx="1" cy="492024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headEnd type="triangle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47" name="Line">
            <a:extLst>
              <a:ext uri="{FF2B5EF4-FFF2-40B4-BE49-F238E27FC236}">
                <a16:creationId xmlns:a16="http://schemas.microsoft.com/office/drawing/2014/main" id="{86439D4E-24FA-8647-AE3A-E80ABE75783D}"/>
              </a:ext>
            </a:extLst>
          </p:cNvPr>
          <p:cNvSpPr/>
          <p:nvPr/>
        </p:nvSpPr>
        <p:spPr>
          <a:xfrm flipV="1">
            <a:off x="6104386" y="3950352"/>
            <a:ext cx="1" cy="450932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48" name="Rectangle">
            <a:extLst>
              <a:ext uri="{FF2B5EF4-FFF2-40B4-BE49-F238E27FC236}">
                <a16:creationId xmlns:a16="http://schemas.microsoft.com/office/drawing/2014/main" id="{C38C4314-39CF-AA47-A0EC-BCE1C0D04F85}"/>
              </a:ext>
            </a:extLst>
          </p:cNvPr>
          <p:cNvSpPr/>
          <p:nvPr/>
        </p:nvSpPr>
        <p:spPr>
          <a:xfrm>
            <a:off x="6040205" y="4537650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49" name="b4p">
            <a:extLst>
              <a:ext uri="{FF2B5EF4-FFF2-40B4-BE49-F238E27FC236}">
                <a16:creationId xmlns:a16="http://schemas.microsoft.com/office/drawing/2014/main" id="{7440415E-51F7-9448-9A79-B4C5375AF509}"/>
              </a:ext>
            </a:extLst>
          </p:cNvPr>
          <p:cNvSpPr txBox="1"/>
          <p:nvPr/>
        </p:nvSpPr>
        <p:spPr>
          <a:xfrm>
            <a:off x="6041746" y="4716930"/>
            <a:ext cx="294846" cy="21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900">
                <a:solidFill>
                  <a:srgbClr val="FFFFFF"/>
                </a:solidFill>
              </a:defRPr>
            </a:lvl1pPr>
          </a:lstStyle>
          <a:p>
            <a:r>
              <a:t>b4p</a:t>
            </a:r>
          </a:p>
        </p:txBody>
      </p:sp>
      <p:grpSp>
        <p:nvGrpSpPr>
          <p:cNvPr id="150" name="Group">
            <a:extLst>
              <a:ext uri="{FF2B5EF4-FFF2-40B4-BE49-F238E27FC236}">
                <a16:creationId xmlns:a16="http://schemas.microsoft.com/office/drawing/2014/main" id="{77466A44-5922-E845-B31A-1C664363E0EE}"/>
              </a:ext>
            </a:extLst>
          </p:cNvPr>
          <p:cNvGrpSpPr/>
          <p:nvPr/>
        </p:nvGrpSpPr>
        <p:grpSpPr>
          <a:xfrm>
            <a:off x="3216351" y="3361716"/>
            <a:ext cx="288496" cy="352957"/>
            <a:chOff x="0" y="0"/>
            <a:chExt cx="288495" cy="352954"/>
          </a:xfrm>
        </p:grpSpPr>
        <p:sp>
          <p:nvSpPr>
            <p:cNvPr id="151" name="Cylinder">
              <a:extLst>
                <a:ext uri="{FF2B5EF4-FFF2-40B4-BE49-F238E27FC236}">
                  <a16:creationId xmlns:a16="http://schemas.microsoft.com/office/drawing/2014/main" id="{F8C4FD13-50EB-1444-8048-B21BF6241491}"/>
                </a:ext>
              </a:extLst>
            </p:cNvPr>
            <p:cNvSpPr/>
            <p:nvPr/>
          </p:nvSpPr>
          <p:spPr>
            <a:xfrm>
              <a:off x="0" y="0"/>
              <a:ext cx="201349" cy="2658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accent1"/>
              </a:solidFill>
              <a:prstDash val="solid"/>
              <a:round/>
            </a:ln>
            <a:effectLst>
              <a:outerShdw blurRad="38100" dist="782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152" name="Cylinder">
              <a:extLst>
                <a:ext uri="{FF2B5EF4-FFF2-40B4-BE49-F238E27FC236}">
                  <a16:creationId xmlns:a16="http://schemas.microsoft.com/office/drawing/2014/main" id="{F31FCC9D-88C9-5A4F-AC86-C9B5480DB87A}"/>
                </a:ext>
              </a:extLst>
            </p:cNvPr>
            <p:cNvSpPr/>
            <p:nvPr/>
          </p:nvSpPr>
          <p:spPr>
            <a:xfrm>
              <a:off x="87146" y="87146"/>
              <a:ext cx="201349" cy="2658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accent1"/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53" name="Triangle">
            <a:extLst>
              <a:ext uri="{FF2B5EF4-FFF2-40B4-BE49-F238E27FC236}">
                <a16:creationId xmlns:a16="http://schemas.microsoft.com/office/drawing/2014/main" id="{30614AC5-33C7-3849-94C6-29575DF29852}"/>
              </a:ext>
            </a:extLst>
          </p:cNvPr>
          <p:cNvSpPr/>
          <p:nvPr/>
        </p:nvSpPr>
        <p:spPr>
          <a:xfrm rot="5400000">
            <a:off x="6110958" y="4575476"/>
            <a:ext cx="156421" cy="1511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54" name="Rectangle">
            <a:extLst>
              <a:ext uri="{FF2B5EF4-FFF2-40B4-BE49-F238E27FC236}">
                <a16:creationId xmlns:a16="http://schemas.microsoft.com/office/drawing/2014/main" id="{EC167390-E19B-7040-913B-A40AE49E7255}"/>
              </a:ext>
            </a:extLst>
          </p:cNvPr>
          <p:cNvSpPr/>
          <p:nvPr/>
        </p:nvSpPr>
        <p:spPr>
          <a:xfrm>
            <a:off x="4614637" y="4501201"/>
            <a:ext cx="457972" cy="291274"/>
          </a:xfrm>
          <a:prstGeom prst="rect">
            <a:avLst/>
          </a:prstGeom>
          <a:solidFill>
            <a:srgbClr val="3264C8"/>
          </a:solidFill>
          <a:ln w="38100">
            <a:solidFill>
              <a:srgbClr val="FFFFFF"/>
            </a:solidFill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55" name="&gt;b4p">
            <a:extLst>
              <a:ext uri="{FF2B5EF4-FFF2-40B4-BE49-F238E27FC236}">
                <a16:creationId xmlns:a16="http://schemas.microsoft.com/office/drawing/2014/main" id="{0B236EDA-39A2-774C-936D-284DC33E05ED}"/>
              </a:ext>
            </a:extLst>
          </p:cNvPr>
          <p:cNvSpPr txBox="1"/>
          <p:nvPr/>
        </p:nvSpPr>
        <p:spPr>
          <a:xfrm>
            <a:off x="4623122" y="4524849"/>
            <a:ext cx="390201" cy="226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000">
                <a:solidFill>
                  <a:srgbClr val="FFFFFF"/>
                </a:solidFill>
              </a:defRPr>
            </a:lvl1pPr>
          </a:lstStyle>
          <a:p>
            <a:r>
              <a:t>&gt;b4p</a:t>
            </a:r>
          </a:p>
        </p:txBody>
      </p:sp>
      <p:sp>
        <p:nvSpPr>
          <p:cNvPr id="156" name="B4P">
            <a:extLst>
              <a:ext uri="{FF2B5EF4-FFF2-40B4-BE49-F238E27FC236}">
                <a16:creationId xmlns:a16="http://schemas.microsoft.com/office/drawing/2014/main" id="{8A04DD4C-F718-0140-85F6-9162AC32E02E}"/>
              </a:ext>
            </a:extLst>
          </p:cNvPr>
          <p:cNvSpPr txBox="1"/>
          <p:nvPr/>
        </p:nvSpPr>
        <p:spPr>
          <a:xfrm>
            <a:off x="5114184" y="2509358"/>
            <a:ext cx="795894" cy="486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800" b="1">
                <a:solidFill>
                  <a:srgbClr val="FFFFFF"/>
                </a:solidFill>
              </a:defRPr>
            </a:lvl1pPr>
          </a:lstStyle>
          <a:p>
            <a:r>
              <a:t>B4P</a:t>
            </a:r>
          </a:p>
        </p:txBody>
      </p:sp>
      <p:pic>
        <p:nvPicPr>
          <p:cNvPr id="157" name="excel2.png" descr="excel2.png">
            <a:extLst>
              <a:ext uri="{FF2B5EF4-FFF2-40B4-BE49-F238E27FC236}">
                <a16:creationId xmlns:a16="http://schemas.microsoft.com/office/drawing/2014/main" id="{1CBF0D85-39A0-434B-BED6-2CAF347B029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1082"/>
          </a:blip>
          <a:stretch>
            <a:fillRect/>
          </a:stretch>
        </p:blipFill>
        <p:spPr>
          <a:xfrm>
            <a:off x="3195911" y="2875287"/>
            <a:ext cx="329375" cy="329374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Excel, XLS, CSV,  XML, JSON, HTML, Zip, Text (and others)">
            <a:extLst>
              <a:ext uri="{FF2B5EF4-FFF2-40B4-BE49-F238E27FC236}">
                <a16:creationId xmlns:a16="http://schemas.microsoft.com/office/drawing/2014/main" id="{960323C8-D566-994A-8D3E-7CE6C284013D}"/>
              </a:ext>
            </a:extLst>
          </p:cNvPr>
          <p:cNvSpPr txBox="1"/>
          <p:nvPr/>
        </p:nvSpPr>
        <p:spPr>
          <a:xfrm>
            <a:off x="4792461" y="5715176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sz="1000" dirty="0"/>
              <a:t>Excel, XLS, CSV,  XML, JSON, HTML, Zip, Text (and others) </a:t>
            </a:r>
          </a:p>
        </p:txBody>
      </p:sp>
      <p:sp>
        <p:nvSpPr>
          <p:cNvPr id="159" name="databases:">
            <a:extLst>
              <a:ext uri="{FF2B5EF4-FFF2-40B4-BE49-F238E27FC236}">
                <a16:creationId xmlns:a16="http://schemas.microsoft.com/office/drawing/2014/main" id="{2EE63A4A-043A-E140-A6A3-53F4435D6AE1}"/>
              </a:ext>
            </a:extLst>
          </p:cNvPr>
          <p:cNvSpPr txBox="1"/>
          <p:nvPr/>
        </p:nvSpPr>
        <p:spPr>
          <a:xfrm>
            <a:off x="4047714" y="5914993"/>
            <a:ext cx="7158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sz="1000" dirty="0"/>
              <a:t>databases</a:t>
            </a:r>
          </a:p>
        </p:txBody>
      </p:sp>
      <p:sp>
        <p:nvSpPr>
          <p:cNvPr id="160" name="web data:">
            <a:extLst>
              <a:ext uri="{FF2B5EF4-FFF2-40B4-BE49-F238E27FC236}">
                <a16:creationId xmlns:a16="http://schemas.microsoft.com/office/drawing/2014/main" id="{629B5358-4FEB-7F40-8441-EF476F47EA61}"/>
              </a:ext>
            </a:extLst>
          </p:cNvPr>
          <p:cNvSpPr txBox="1"/>
          <p:nvPr/>
        </p:nvSpPr>
        <p:spPr>
          <a:xfrm>
            <a:off x="4124659" y="6130993"/>
            <a:ext cx="638954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sz="1000" dirty="0"/>
              <a:t>web data</a:t>
            </a:r>
            <a:endParaRPr lang="en-US" sz="1000" dirty="0"/>
          </a:p>
        </p:txBody>
      </p:sp>
      <p:sp>
        <p:nvSpPr>
          <p:cNvPr id="161" name="other data:">
            <a:extLst>
              <a:ext uri="{FF2B5EF4-FFF2-40B4-BE49-F238E27FC236}">
                <a16:creationId xmlns:a16="http://schemas.microsoft.com/office/drawing/2014/main" id="{196F8AE7-9BA5-BF4D-A0DD-0F1EF6857AEC}"/>
              </a:ext>
            </a:extLst>
          </p:cNvPr>
          <p:cNvSpPr txBox="1"/>
          <p:nvPr/>
        </p:nvSpPr>
        <p:spPr>
          <a:xfrm>
            <a:off x="4052523" y="6316772"/>
            <a:ext cx="711090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sz="1000" dirty="0"/>
              <a:t>other data</a:t>
            </a:r>
          </a:p>
        </p:txBody>
      </p:sp>
      <p:sp>
        <p:nvSpPr>
          <p:cNvPr id="162" name="Line">
            <a:extLst>
              <a:ext uri="{FF2B5EF4-FFF2-40B4-BE49-F238E27FC236}">
                <a16:creationId xmlns:a16="http://schemas.microsoft.com/office/drawing/2014/main" id="{1685F5DC-190A-B94E-9A2D-3E45DCFACC90}"/>
              </a:ext>
            </a:extLst>
          </p:cNvPr>
          <p:cNvSpPr/>
          <p:nvPr/>
        </p:nvSpPr>
        <p:spPr>
          <a:xfrm>
            <a:off x="1819104" y="5665238"/>
            <a:ext cx="7444896" cy="1"/>
          </a:xfrm>
          <a:prstGeom prst="line">
            <a:avLst/>
          </a:prstGeom>
          <a:ln w="12700">
            <a:solidFill>
              <a:srgbClr val="A7A7A7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3" name="TextBox 36">
            <a:extLst>
              <a:ext uri="{FF2B5EF4-FFF2-40B4-BE49-F238E27FC236}">
                <a16:creationId xmlns:a16="http://schemas.microsoft.com/office/drawing/2014/main" id="{0AF224D4-8E8E-1841-BF1D-6FDB72837934}"/>
              </a:ext>
            </a:extLst>
          </p:cNvPr>
          <p:cNvSpPr txBox="1"/>
          <p:nvPr/>
        </p:nvSpPr>
        <p:spPr>
          <a:xfrm>
            <a:off x="2024757" y="6037551"/>
            <a:ext cx="1640345" cy="3133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6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t>data sources</a:t>
            </a:r>
          </a:p>
        </p:txBody>
      </p:sp>
      <p:sp>
        <p:nvSpPr>
          <p:cNvPr id="164" name="Triangle">
            <a:extLst>
              <a:ext uri="{FF2B5EF4-FFF2-40B4-BE49-F238E27FC236}">
                <a16:creationId xmlns:a16="http://schemas.microsoft.com/office/drawing/2014/main" id="{B68E9693-BDD0-8A49-AC67-4ADCD8EEA542}"/>
              </a:ext>
            </a:extLst>
          </p:cNvPr>
          <p:cNvSpPr/>
          <p:nvPr/>
        </p:nvSpPr>
        <p:spPr>
          <a:xfrm rot="5400000">
            <a:off x="5234941" y="2997931"/>
            <a:ext cx="710111" cy="739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grpSp>
        <p:nvGrpSpPr>
          <p:cNvPr id="165" name="Group">
            <a:extLst>
              <a:ext uri="{FF2B5EF4-FFF2-40B4-BE49-F238E27FC236}">
                <a16:creationId xmlns:a16="http://schemas.microsoft.com/office/drawing/2014/main" id="{17029C2B-59F7-EC4C-B73E-8FC7D31DC6E1}"/>
              </a:ext>
            </a:extLst>
          </p:cNvPr>
          <p:cNvGrpSpPr/>
          <p:nvPr/>
        </p:nvGrpSpPr>
        <p:grpSpPr>
          <a:xfrm>
            <a:off x="8099716" y="2853129"/>
            <a:ext cx="667889" cy="788699"/>
            <a:chOff x="0" y="0"/>
            <a:chExt cx="667887" cy="788698"/>
          </a:xfrm>
        </p:grpSpPr>
        <p:sp>
          <p:nvSpPr>
            <p:cNvPr id="166" name="Rectangle">
              <a:extLst>
                <a:ext uri="{FF2B5EF4-FFF2-40B4-BE49-F238E27FC236}">
                  <a16:creationId xmlns:a16="http://schemas.microsoft.com/office/drawing/2014/main" id="{89C5C84C-27DC-344B-9DBC-4BB0A7BEBB0B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167" name="Bar Chart">
              <a:extLst>
                <a:ext uri="{FF2B5EF4-FFF2-40B4-BE49-F238E27FC236}">
                  <a16:creationId xmlns:a16="http://schemas.microsoft.com/office/drawing/2014/main" id="{7B41146E-0B63-8749-B41B-5A4EA488A403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168" name="Line Graph">
              <a:extLst>
                <a:ext uri="{FF2B5EF4-FFF2-40B4-BE49-F238E27FC236}">
                  <a16:creationId xmlns:a16="http://schemas.microsoft.com/office/drawing/2014/main" id="{6DCC9439-7F3F-1A47-B2F7-B487D5FA7A00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grpSp>
          <p:nvGrpSpPr>
            <p:cNvPr id="169" name="Group">
              <a:extLst>
                <a:ext uri="{FF2B5EF4-FFF2-40B4-BE49-F238E27FC236}">
                  <a16:creationId xmlns:a16="http://schemas.microsoft.com/office/drawing/2014/main" id="{FEDF2233-1597-EE43-86E1-7659CC14664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84" name="Line">
                <a:extLst>
                  <a:ext uri="{FF2B5EF4-FFF2-40B4-BE49-F238E27FC236}">
                    <a16:creationId xmlns:a16="http://schemas.microsoft.com/office/drawing/2014/main" id="{476962E7-74A5-3A44-AF89-44FB3EF9010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5" name="Line">
                <a:extLst>
                  <a:ext uri="{FF2B5EF4-FFF2-40B4-BE49-F238E27FC236}">
                    <a16:creationId xmlns:a16="http://schemas.microsoft.com/office/drawing/2014/main" id="{5BEA8C42-F5BC-F24B-B26C-2C27CD866AA7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6" name="Line">
                <a:extLst>
                  <a:ext uri="{FF2B5EF4-FFF2-40B4-BE49-F238E27FC236}">
                    <a16:creationId xmlns:a16="http://schemas.microsoft.com/office/drawing/2014/main" id="{34E8DFD3-2494-E243-BB89-D76364C6AA4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7" name="Line">
                <a:extLst>
                  <a:ext uri="{FF2B5EF4-FFF2-40B4-BE49-F238E27FC236}">
                    <a16:creationId xmlns:a16="http://schemas.microsoft.com/office/drawing/2014/main" id="{55347890-8108-F145-B0C9-D7E8E3E1FBAA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8" name="Line">
                <a:extLst>
                  <a:ext uri="{FF2B5EF4-FFF2-40B4-BE49-F238E27FC236}">
                    <a16:creationId xmlns:a16="http://schemas.microsoft.com/office/drawing/2014/main" id="{4F4C9DEA-C75C-AB45-957C-50F710004C50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9" name="Line">
                <a:extLst>
                  <a:ext uri="{FF2B5EF4-FFF2-40B4-BE49-F238E27FC236}">
                    <a16:creationId xmlns:a16="http://schemas.microsoft.com/office/drawing/2014/main" id="{5E375D88-7672-944E-AD77-F8FAD1970578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90" name="Line">
                <a:extLst>
                  <a:ext uri="{FF2B5EF4-FFF2-40B4-BE49-F238E27FC236}">
                    <a16:creationId xmlns:a16="http://schemas.microsoft.com/office/drawing/2014/main" id="{06DAA210-745A-374A-B69F-61DB2A1B9181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170" name="Group">
              <a:extLst>
                <a:ext uri="{FF2B5EF4-FFF2-40B4-BE49-F238E27FC236}">
                  <a16:creationId xmlns:a16="http://schemas.microsoft.com/office/drawing/2014/main" id="{990487DF-E1C7-8E49-94B1-FCC6553BCDDF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71" name="Line">
                <a:extLst>
                  <a:ext uri="{FF2B5EF4-FFF2-40B4-BE49-F238E27FC236}">
                    <a16:creationId xmlns:a16="http://schemas.microsoft.com/office/drawing/2014/main" id="{E9BFFF1A-8B5E-D84D-86BB-3EF575F53002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2" name="Line">
                <a:extLst>
                  <a:ext uri="{FF2B5EF4-FFF2-40B4-BE49-F238E27FC236}">
                    <a16:creationId xmlns:a16="http://schemas.microsoft.com/office/drawing/2014/main" id="{C717B197-6B99-FF4B-8017-3D0C756D5918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3" name="Line">
                <a:extLst>
                  <a:ext uri="{FF2B5EF4-FFF2-40B4-BE49-F238E27FC236}">
                    <a16:creationId xmlns:a16="http://schemas.microsoft.com/office/drawing/2014/main" id="{6634D96E-967E-8F4E-AB1C-9C87FC84BDBA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4" name="Line">
                <a:extLst>
                  <a:ext uri="{FF2B5EF4-FFF2-40B4-BE49-F238E27FC236}">
                    <a16:creationId xmlns:a16="http://schemas.microsoft.com/office/drawing/2014/main" id="{07D92386-A564-9743-B693-9D612A88697A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5" name="Line">
                <a:extLst>
                  <a:ext uri="{FF2B5EF4-FFF2-40B4-BE49-F238E27FC236}">
                    <a16:creationId xmlns:a16="http://schemas.microsoft.com/office/drawing/2014/main" id="{3CD72882-3AE1-B846-ACB2-0650333B2B00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6" name="Line">
                <a:extLst>
                  <a:ext uri="{FF2B5EF4-FFF2-40B4-BE49-F238E27FC236}">
                    <a16:creationId xmlns:a16="http://schemas.microsoft.com/office/drawing/2014/main" id="{1444FB43-A3F5-EF4B-BA8C-9FC244321CBF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7" name="Line">
                <a:extLst>
                  <a:ext uri="{FF2B5EF4-FFF2-40B4-BE49-F238E27FC236}">
                    <a16:creationId xmlns:a16="http://schemas.microsoft.com/office/drawing/2014/main" id="{05996C5B-9447-AE49-8C04-A0C45EFEF3A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8" name="Line">
                <a:extLst>
                  <a:ext uri="{FF2B5EF4-FFF2-40B4-BE49-F238E27FC236}">
                    <a16:creationId xmlns:a16="http://schemas.microsoft.com/office/drawing/2014/main" id="{23E7E106-8596-904B-A41E-749913651392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9" name="Line">
                <a:extLst>
                  <a:ext uri="{FF2B5EF4-FFF2-40B4-BE49-F238E27FC236}">
                    <a16:creationId xmlns:a16="http://schemas.microsoft.com/office/drawing/2014/main" id="{9CBADF20-FADA-A548-96C1-199FED8FA641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0" name="Line">
                <a:extLst>
                  <a:ext uri="{FF2B5EF4-FFF2-40B4-BE49-F238E27FC236}">
                    <a16:creationId xmlns:a16="http://schemas.microsoft.com/office/drawing/2014/main" id="{4279CA8B-3DDD-2144-A78E-35253F3250C0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1" name="Line">
                <a:extLst>
                  <a:ext uri="{FF2B5EF4-FFF2-40B4-BE49-F238E27FC236}">
                    <a16:creationId xmlns:a16="http://schemas.microsoft.com/office/drawing/2014/main" id="{7F1F7600-6835-634F-A47F-5A8FEB01097B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2" name="Line">
                <a:extLst>
                  <a:ext uri="{FF2B5EF4-FFF2-40B4-BE49-F238E27FC236}">
                    <a16:creationId xmlns:a16="http://schemas.microsoft.com/office/drawing/2014/main" id="{3B94D1FD-F36F-1944-A68B-CCFF16F7A7C5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3" name="Line">
                <a:extLst>
                  <a:ext uri="{FF2B5EF4-FFF2-40B4-BE49-F238E27FC236}">
                    <a16:creationId xmlns:a16="http://schemas.microsoft.com/office/drawing/2014/main" id="{ABEE9FF2-4C8D-5D40-AE5D-28A648A2022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</p:grpSp>
      <p:sp>
        <p:nvSpPr>
          <p:cNvPr id="191" name="TextBox 37">
            <a:extLst>
              <a:ext uri="{FF2B5EF4-FFF2-40B4-BE49-F238E27FC236}">
                <a16:creationId xmlns:a16="http://schemas.microsoft.com/office/drawing/2014/main" id="{FF4A0676-2FE3-D040-9852-D4F294B5E227}"/>
              </a:ext>
            </a:extLst>
          </p:cNvPr>
          <p:cNvSpPr txBox="1"/>
          <p:nvPr/>
        </p:nvSpPr>
        <p:spPr>
          <a:xfrm>
            <a:off x="1722251" y="2897840"/>
            <a:ext cx="1217976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t>spreadsheets</a:t>
            </a:r>
          </a:p>
        </p:txBody>
      </p:sp>
      <p:pic>
        <p:nvPicPr>
          <p:cNvPr id="192" name="excel2.png" descr="excel2.png">
            <a:extLst>
              <a:ext uri="{FF2B5EF4-FFF2-40B4-BE49-F238E27FC236}">
                <a16:creationId xmlns:a16="http://schemas.microsoft.com/office/drawing/2014/main" id="{8E47EEA0-0A91-D64B-AC96-84590B72AF3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4113"/>
          </a:blip>
          <a:stretch>
            <a:fillRect/>
          </a:stretch>
        </p:blipFill>
        <p:spPr>
          <a:xfrm>
            <a:off x="7327903" y="3057968"/>
            <a:ext cx="442056" cy="44205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83732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Example: Low-code 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7 additional statements to add style to the Excel file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2C085F8-62AE-445F-A17B-45887A4D2430}"/>
              </a:ext>
            </a:extLst>
          </p:cNvPr>
          <p:cNvSpPr/>
          <p:nvPr/>
        </p:nvSpPr>
        <p:spPr>
          <a:xfrm>
            <a:off x="480000" y="1269000"/>
            <a:ext cx="2205363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easy to understand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4F0EBF3-F703-4493-9638-F3986D059FA2}"/>
              </a:ext>
            </a:extLst>
          </p:cNvPr>
          <p:cNvSpPr/>
          <p:nvPr/>
        </p:nvSpPr>
        <p:spPr>
          <a:xfrm>
            <a:off x="3432000" y="1269000"/>
            <a:ext cx="8280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Highly comprehensible function names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E708FF7-0CA0-4D3D-9461-16A4DABE5AE0}"/>
              </a:ext>
            </a:extLst>
          </p:cNvPr>
          <p:cNvSpPr/>
          <p:nvPr/>
        </p:nvSpPr>
        <p:spPr>
          <a:xfrm>
            <a:off x="480000" y="1989000"/>
            <a:ext cx="2232000" cy="792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and target </a:t>
            </a:r>
            <a:r>
              <a:rPr lang="en-US" sz="1200" b="1" dirty="0" err="1">
                <a:solidFill>
                  <a:schemeClr val="tx1"/>
                </a:solidFill>
              </a:rPr>
              <a:t>inde</a:t>
            </a:r>
            <a:r>
              <a:rPr lang="en-US" sz="1200" b="1" dirty="0">
                <a:solidFill>
                  <a:schemeClr val="tx1"/>
                </a:solidFill>
              </a:rPr>
              <a:t>-pendent approach to format </a:t>
            </a:r>
            <a:r>
              <a:rPr lang="en-US" sz="1200" dirty="0">
                <a:solidFill>
                  <a:schemeClr val="tx1"/>
                </a:solidFill>
              </a:rPr>
              <a:t>tables, rows, columns and cells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B5045F2-C2F1-46C7-A111-5726CC54AD1B}"/>
              </a:ext>
            </a:extLst>
          </p:cNvPr>
          <p:cNvSpPr/>
          <p:nvPr/>
        </p:nvSpPr>
        <p:spPr>
          <a:xfrm>
            <a:off x="480000" y="3212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4600452-58D6-4547-BE30-7831CBEE37CD}"/>
              </a:ext>
            </a:extLst>
          </p:cNvPr>
          <p:cNvCxnSpPr>
            <a:cxnSpLocks/>
          </p:cNvCxnSpPr>
          <p:nvPr/>
        </p:nvCxnSpPr>
        <p:spPr>
          <a:xfrm>
            <a:off x="2712000" y="3429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FF1CD15-4522-4F54-88F7-4A09930D757F}"/>
              </a:ext>
            </a:extLst>
          </p:cNvPr>
          <p:cNvSpPr txBox="1"/>
          <p:nvPr/>
        </p:nvSpPr>
        <p:spPr>
          <a:xfrm>
            <a:off x="3432000" y="1989000"/>
            <a:ext cx="8280000" cy="2232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column width, 20, row height, 20,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                  freeze rows, 1,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vertical align, center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sheet, boldface, true, fill color, gray 15 );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sheet, column width, 30 );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 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([Level] = '*Questionable*'),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table style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	      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row(), single, text color, red )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</a:t>
            </a:r>
            <a:r>
              <a:rPr lang="en-US" sz="10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List.xlsx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  <a:endParaRPr lang="en-US" sz="10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2AE25BAB-18CC-4542-9D46-FD380A8752D5}"/>
              </a:ext>
            </a:extLst>
          </p:cNvPr>
          <p:cNvCxnSpPr>
            <a:cxnSpLocks/>
          </p:cNvCxnSpPr>
          <p:nvPr/>
        </p:nvCxnSpPr>
        <p:spPr>
          <a:xfrm>
            <a:off x="3720000" y="1773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9CF0BB5-B219-4812-8274-C81CAB79168B}"/>
              </a:ext>
            </a:extLst>
          </p:cNvPr>
          <p:cNvCxnSpPr>
            <a:cxnSpLocks/>
          </p:cNvCxnSpPr>
          <p:nvPr/>
        </p:nvCxnSpPr>
        <p:spPr>
          <a:xfrm>
            <a:off x="2712000" y="2421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3210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Program Example 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U.S. Presidents from Wikipedia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A93A37DB-ACDC-4CE5-87EE-B2FFFCB76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00" y="1124736"/>
            <a:ext cx="3853842" cy="3168264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18B767C-9E02-4577-A6F9-E7BAE24E5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000" y="1485000"/>
            <a:ext cx="5688000" cy="2024637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2CAAC07-0D4C-474C-91D9-CBB8C9AF51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4000" y="3962438"/>
            <a:ext cx="5688000" cy="34676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2E031BE2-414B-44CE-B04E-280C30B2969B}"/>
              </a:ext>
            </a:extLst>
          </p:cNvPr>
          <p:cNvSpPr/>
          <p:nvPr/>
        </p:nvSpPr>
        <p:spPr>
          <a:xfrm>
            <a:off x="5999362" y="3717000"/>
            <a:ext cx="3048638" cy="17977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. . . 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15" name="Group 23">
            <a:extLst>
              <a:ext uri="{FF2B5EF4-FFF2-40B4-BE49-F238E27FC236}">
                <a16:creationId xmlns:a16="http://schemas.microsoft.com/office/drawing/2014/main" id="{1F1AF0A7-EA8D-4942-B0EA-047321BB97E0}"/>
              </a:ext>
            </a:extLst>
          </p:cNvPr>
          <p:cNvGrpSpPr/>
          <p:nvPr/>
        </p:nvGrpSpPr>
        <p:grpSpPr>
          <a:xfrm>
            <a:off x="4152000" y="2349000"/>
            <a:ext cx="1974449" cy="1202399"/>
            <a:chOff x="4625551" y="2005520"/>
            <a:chExt cx="1974449" cy="1202399"/>
          </a:xfrm>
        </p:grpSpPr>
        <p:grpSp>
          <p:nvGrpSpPr>
            <p:cNvPr id="16" name="Gruppieren 8">
              <a:extLst>
                <a:ext uri="{FF2B5EF4-FFF2-40B4-BE49-F238E27FC236}">
                  <a16:creationId xmlns:a16="http://schemas.microsoft.com/office/drawing/2014/main" id="{60A85A6B-8F9A-4742-B7CE-87B520F851E5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23" name="B4P">
                <a:extLst>
                  <a:ext uri="{FF2B5EF4-FFF2-40B4-BE49-F238E27FC236}">
                    <a16:creationId xmlns:a16="http://schemas.microsoft.com/office/drawing/2014/main" id="{BE3B6DB1-4378-427E-873B-7D12B1B40A38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24" name="Triangle">
                <a:extLst>
                  <a:ext uri="{FF2B5EF4-FFF2-40B4-BE49-F238E27FC236}">
                    <a16:creationId xmlns:a16="http://schemas.microsoft.com/office/drawing/2014/main" id="{C4558518-6738-4D7F-8ADC-B44901DA3E91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17" name="Gruppieren 20">
              <a:extLst>
                <a:ext uri="{FF2B5EF4-FFF2-40B4-BE49-F238E27FC236}">
                  <a16:creationId xmlns:a16="http://schemas.microsoft.com/office/drawing/2014/main" id="{D8FA10F9-EC04-4FAA-A485-A4D04862ECB2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20" name="Rechteck: abgerundete Ecken 14">
                <a:extLst>
                  <a:ext uri="{FF2B5EF4-FFF2-40B4-BE49-F238E27FC236}">
                    <a16:creationId xmlns:a16="http://schemas.microsoft.com/office/drawing/2014/main" id="{EEBE0EBE-2186-445E-B903-D5C52FE04B1F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B4P">
                <a:extLst>
                  <a:ext uri="{FF2B5EF4-FFF2-40B4-BE49-F238E27FC236}">
                    <a16:creationId xmlns:a16="http://schemas.microsoft.com/office/drawing/2014/main" id="{7CC6FBEC-2667-47B8-9B65-0D84041DB77F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22" name="Triangle">
                <a:extLst>
                  <a:ext uri="{FF2B5EF4-FFF2-40B4-BE49-F238E27FC236}">
                    <a16:creationId xmlns:a16="http://schemas.microsoft.com/office/drawing/2014/main" id="{D4182CC0-8043-4AEB-A888-66F49DAF7832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18" name="Right Arrow 26">
              <a:extLst>
                <a:ext uri="{FF2B5EF4-FFF2-40B4-BE49-F238E27FC236}">
                  <a16:creationId xmlns:a16="http://schemas.microsoft.com/office/drawing/2014/main" id="{E7B5A01D-BE18-41D6-9F84-82B1519D069E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9" name="Right Arrow 27">
              <a:extLst>
                <a:ext uri="{FF2B5EF4-FFF2-40B4-BE49-F238E27FC236}">
                  <a16:creationId xmlns:a16="http://schemas.microsoft.com/office/drawing/2014/main" id="{C4AB0D64-C0AD-49F4-BEAD-7300D9BCC0BD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5" name="Rechteck 13">
            <a:extLst>
              <a:ext uri="{FF2B5EF4-FFF2-40B4-BE49-F238E27FC236}">
                <a16:creationId xmlns:a16="http://schemas.microsoft.com/office/drawing/2014/main" id="{7BB78733-B5D9-4265-A03D-5BAAD2619DCD}"/>
              </a:ext>
            </a:extLst>
          </p:cNvPr>
          <p:cNvSpPr/>
          <p:nvPr/>
        </p:nvSpPr>
        <p:spPr>
          <a:xfrm>
            <a:off x="480000" y="4581000"/>
            <a:ext cx="11232000" cy="165671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Download the list of Presidents and generate Excel table with one president per row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Data source: </a:t>
            </a:r>
            <a:r>
              <a:rPr lang="de-CH" sz="1400" dirty="0">
                <a:hlinkClick r:id="rId5"/>
              </a:rPr>
              <a:t>https://en.wikipedia.org/wiki/List_of_presidents_of_the_United_States</a:t>
            </a:r>
            <a:r>
              <a:rPr lang="de-CH" sz="1400" dirty="0"/>
              <a:t> </a:t>
            </a:r>
            <a:endParaRPr lang="en-US" sz="1400" dirty="0">
              <a:solidFill>
                <a:schemeClr val="tx1"/>
              </a:solidFill>
            </a:endParaRP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Some Presidents had multiple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Ignore the portraits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Some vice presidents had deviating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Remove redundant artefacts, e.g. cross-referencing symbols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Generate a nice table with </a:t>
            </a:r>
            <a:r>
              <a:rPr lang="en-US" sz="1400" b="1" dirty="0">
                <a:solidFill>
                  <a:schemeClr val="tx1"/>
                </a:solidFill>
              </a:rPr>
              <a:t>parties colored differently</a:t>
            </a:r>
          </a:p>
        </p:txBody>
      </p:sp>
    </p:spTree>
    <p:extLst>
      <p:ext uri="{BB962C8B-B14F-4D97-AF65-F5344CB8AC3E}">
        <p14:creationId xmlns:p14="http://schemas.microsoft.com/office/powerpoint/2010/main" val="3074070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91056"/>
            <a:ext cx="11232000" cy="717944"/>
          </a:xfrm>
        </p:spPr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Program Example 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16 Statements, 0 Loops and 0 Variables to Straighten up the Presidents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7064" y="1125000"/>
            <a:ext cx="8424936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Style Library ); // This library needs to be included if you want to add style and formatting to the table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en.wikipedia.org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/wiki/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List_of_presidents_of_the_United_States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HTML, 'id="Presidents"'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Clean up and strip out all footnote references and new lines in the fields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rows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table length( presidents ) -1 );	// Remove last row with redundant footnote info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all cells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[.] = replace all( literal([.]), { "[a]" .. "[z]", new line}, ''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Remove the blank column originally containing portraits and put president name into all rows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{President, Party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{"President (1)","Party (1)"}, {President, Party}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fill vertically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consolidate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President, { Election, Vice President }, append, ", 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initialize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	// Define party colors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{{ Party Name,			Colors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Democratic,  			"#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8080FF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}, // Light blue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Republican,  			"#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FF8080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}, // Light red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Federalist,  			coral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"Democratic- Republican", 	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"Democratic-Republican", 	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Whig, 				yellow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National Union, 		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ocre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Unaffiliated, 			gray 15 }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Add some colors and styles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table style cells( presidents, Party, row(), single,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	  fill color, [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Party Name, [Party], Colors ]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"Presidency (1)", "President", "Vice President" }, sheet, column width, 30 );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Party, Election }, sheet, column width, 20, horizontal align, middle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  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table, boldface, true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  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wrap text, true,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freeze rows, 1 );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All U.S. Presidents,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475AA3D2-CCF0-4ACD-BFC3-2A19496EC7AD}"/>
              </a:ext>
            </a:extLst>
          </p:cNvPr>
          <p:cNvSpPr/>
          <p:nvPr/>
        </p:nvSpPr>
        <p:spPr>
          <a:xfrm>
            <a:off x="480000" y="1269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Internet Download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 1 statement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68603FBE-0781-4EFA-937C-EA67341C8FEA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2712000" y="15213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08924B2E-98AD-4BB4-A9AC-22E7B5543C67}"/>
              </a:ext>
            </a:extLst>
          </p:cNvPr>
          <p:cNvSpPr/>
          <p:nvPr/>
        </p:nvSpPr>
        <p:spPr>
          <a:xfrm>
            <a:off x="480000" y="1845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Cleanups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minimum effort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CD77BC9B-34EC-4AA6-88B0-63AD04AC31E4}"/>
              </a:ext>
            </a:extLst>
          </p:cNvPr>
          <p:cNvCxnSpPr>
            <a:cxnSpLocks/>
          </p:cNvCxnSpPr>
          <p:nvPr/>
        </p:nvCxnSpPr>
        <p:spPr>
          <a:xfrm>
            <a:off x="2712000" y="1989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88C89D95-F307-43E2-AD70-E40DC308EC5E}"/>
              </a:ext>
            </a:extLst>
          </p:cNvPr>
          <p:cNvSpPr/>
          <p:nvPr/>
        </p:nvSpPr>
        <p:spPr>
          <a:xfrm>
            <a:off x="480000" y="2565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dirty="0">
                <a:solidFill>
                  <a:schemeClr val="tx1"/>
                </a:solidFill>
              </a:rPr>
              <a:t>Align the data. 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Contents done!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FF95DB45-7B56-4F9E-A40F-BD355B5EF43B}"/>
              </a:ext>
            </a:extLst>
          </p:cNvPr>
          <p:cNvCxnSpPr>
            <a:cxnSpLocks/>
          </p:cNvCxnSpPr>
          <p:nvPr/>
        </p:nvCxnSpPr>
        <p:spPr>
          <a:xfrm>
            <a:off x="2712000" y="2709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D2FBF208-9CFE-4F7A-808A-08FF44162C0D}"/>
              </a:ext>
            </a:extLst>
          </p:cNvPr>
          <p:cNvSpPr/>
          <p:nvPr/>
        </p:nvSpPr>
        <p:spPr>
          <a:xfrm>
            <a:off x="480000" y="3213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Define colors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affiliated to the parties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02538DED-DD52-4A0E-8518-E0907FD0F6F4}"/>
              </a:ext>
            </a:extLst>
          </p:cNvPr>
          <p:cNvCxnSpPr>
            <a:cxnSpLocks/>
          </p:cNvCxnSpPr>
          <p:nvPr/>
        </p:nvCxnSpPr>
        <p:spPr>
          <a:xfrm>
            <a:off x="2712000" y="3357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62851035-38B7-4790-9C12-F5125A21F56F}"/>
              </a:ext>
            </a:extLst>
          </p:cNvPr>
          <p:cNvSpPr/>
          <p:nvPr/>
        </p:nvSpPr>
        <p:spPr>
          <a:xfrm>
            <a:off x="480000" y="4509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Color and Style </a:t>
            </a:r>
            <a:r>
              <a:rPr lang="en-US" sz="1200" dirty="0">
                <a:solidFill>
                  <a:schemeClr val="tx1"/>
                </a:solidFill>
              </a:rPr>
              <a:t>the results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54074433-6060-47C9-8346-E62B7D004568}"/>
              </a:ext>
            </a:extLst>
          </p:cNvPr>
          <p:cNvCxnSpPr>
            <a:cxnSpLocks/>
          </p:cNvCxnSpPr>
          <p:nvPr/>
        </p:nvCxnSpPr>
        <p:spPr>
          <a:xfrm>
            <a:off x="2712000" y="4653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895AC81-D494-4D69-B25C-521B7A7CD54B}"/>
              </a:ext>
            </a:extLst>
          </p:cNvPr>
          <p:cNvSpPr/>
          <p:nvPr/>
        </p:nvSpPr>
        <p:spPr>
          <a:xfrm>
            <a:off x="480000" y="5373328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C8140AE1-CAB4-4235-B149-3BC5BB5BDF0D}"/>
              </a:ext>
            </a:extLst>
          </p:cNvPr>
          <p:cNvCxnSpPr>
            <a:cxnSpLocks/>
          </p:cNvCxnSpPr>
          <p:nvPr/>
        </p:nvCxnSpPr>
        <p:spPr>
          <a:xfrm>
            <a:off x="2712000" y="5661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7940B01B-926F-4285-8366-9D013ED5545B}"/>
              </a:ext>
            </a:extLst>
          </p:cNvPr>
          <p:cNvCxnSpPr/>
          <p:nvPr/>
        </p:nvCxnSpPr>
        <p:spPr>
          <a:xfrm>
            <a:off x="3288000" y="3069272"/>
            <a:ext cx="842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73657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Program Example 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Stock Data (SP 500 and NASDAQ 100) Combined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376394D-70D7-4F1C-B35F-D09A64850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347" y="1125000"/>
            <a:ext cx="4715559" cy="2736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17EE685-81A9-4133-B4DD-9FC6045AF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8087" y="1125000"/>
            <a:ext cx="4923917" cy="254750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D7A6C81-D033-4C1E-85E6-C9A42E7E0F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8087" y="3933032"/>
            <a:ext cx="4923913" cy="39289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6D4DA5-4A7B-4732-9FEF-8879EE64B7B8}"/>
              </a:ext>
            </a:extLst>
          </p:cNvPr>
          <p:cNvSpPr/>
          <p:nvPr/>
        </p:nvSpPr>
        <p:spPr>
          <a:xfrm>
            <a:off x="6860095" y="3573000"/>
            <a:ext cx="2346495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. . . 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16" name="Group 23">
            <a:extLst>
              <a:ext uri="{FF2B5EF4-FFF2-40B4-BE49-F238E27FC236}">
                <a16:creationId xmlns:a16="http://schemas.microsoft.com/office/drawing/2014/main" id="{A0E94558-0395-497B-8191-BBE7AD8A7036}"/>
              </a:ext>
            </a:extLst>
          </p:cNvPr>
          <p:cNvGrpSpPr/>
          <p:nvPr/>
        </p:nvGrpSpPr>
        <p:grpSpPr>
          <a:xfrm>
            <a:off x="5016000" y="2349000"/>
            <a:ext cx="1974449" cy="1202399"/>
            <a:chOff x="4625551" y="2005520"/>
            <a:chExt cx="1974449" cy="1202399"/>
          </a:xfrm>
        </p:grpSpPr>
        <p:grpSp>
          <p:nvGrpSpPr>
            <p:cNvPr id="17" name="Gruppieren 8">
              <a:extLst>
                <a:ext uri="{FF2B5EF4-FFF2-40B4-BE49-F238E27FC236}">
                  <a16:creationId xmlns:a16="http://schemas.microsoft.com/office/drawing/2014/main" id="{A5255EB2-F610-4EB2-AFD7-BEAC88A8DE9F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24" name="B4P">
                <a:extLst>
                  <a:ext uri="{FF2B5EF4-FFF2-40B4-BE49-F238E27FC236}">
                    <a16:creationId xmlns:a16="http://schemas.microsoft.com/office/drawing/2014/main" id="{1E1246D7-E7A9-4DD4-809E-EDB323AC6A8F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25" name="Triangle">
                <a:extLst>
                  <a:ext uri="{FF2B5EF4-FFF2-40B4-BE49-F238E27FC236}">
                    <a16:creationId xmlns:a16="http://schemas.microsoft.com/office/drawing/2014/main" id="{319B85EC-4E71-4A3C-B280-E0822D0875E4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18" name="Gruppieren 20">
              <a:extLst>
                <a:ext uri="{FF2B5EF4-FFF2-40B4-BE49-F238E27FC236}">
                  <a16:creationId xmlns:a16="http://schemas.microsoft.com/office/drawing/2014/main" id="{794BF75D-169A-4979-9582-0A9D184935C2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21" name="Rechteck: abgerundete Ecken 14">
                <a:extLst>
                  <a:ext uri="{FF2B5EF4-FFF2-40B4-BE49-F238E27FC236}">
                    <a16:creationId xmlns:a16="http://schemas.microsoft.com/office/drawing/2014/main" id="{60BD8972-3B69-40F4-892A-BDCC59145738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B4P">
                <a:extLst>
                  <a:ext uri="{FF2B5EF4-FFF2-40B4-BE49-F238E27FC236}">
                    <a16:creationId xmlns:a16="http://schemas.microsoft.com/office/drawing/2014/main" id="{9F5C0BBC-EE81-4948-8B69-94DC5BA45369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23" name="Triangle">
                <a:extLst>
                  <a:ext uri="{FF2B5EF4-FFF2-40B4-BE49-F238E27FC236}">
                    <a16:creationId xmlns:a16="http://schemas.microsoft.com/office/drawing/2014/main" id="{008E8340-2D22-46F2-B2F6-C7D82753D807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19" name="Right Arrow 26">
              <a:extLst>
                <a:ext uri="{FF2B5EF4-FFF2-40B4-BE49-F238E27FC236}">
                  <a16:creationId xmlns:a16="http://schemas.microsoft.com/office/drawing/2014/main" id="{BA8A6527-1C76-4ADB-BA1E-E2348F80260F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0" name="Right Arrow 27">
              <a:extLst>
                <a:ext uri="{FF2B5EF4-FFF2-40B4-BE49-F238E27FC236}">
                  <a16:creationId xmlns:a16="http://schemas.microsoft.com/office/drawing/2014/main" id="{3ACF9083-0313-49E3-B800-34251582E88A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6" name="Rechteck 25">
            <a:extLst>
              <a:ext uri="{FF2B5EF4-FFF2-40B4-BE49-F238E27FC236}">
                <a16:creationId xmlns:a16="http://schemas.microsoft.com/office/drawing/2014/main" id="{D5D7F97A-5273-4FC0-820C-28E560F34F51}"/>
              </a:ext>
            </a:extLst>
          </p:cNvPr>
          <p:cNvSpPr/>
          <p:nvPr/>
        </p:nvSpPr>
        <p:spPr>
          <a:xfrm>
            <a:off x="480000" y="4725000"/>
            <a:ext cx="11232000" cy="1512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Import the SP 500 and NASDAQ 100 listings and merge them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Data source1: </a:t>
            </a:r>
            <a:r>
              <a:rPr lang="de-CH" sz="1400" dirty="0">
                <a:hlinkClick r:id="rId5"/>
              </a:rPr>
              <a:t>https://www.slickcharts.com/nasdaq100</a:t>
            </a:r>
            <a:endParaRPr lang="en-US" sz="14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Data source2: </a:t>
            </a:r>
            <a:r>
              <a:rPr lang="de-CH" sz="1400" dirty="0">
                <a:hlinkClick r:id="rId6"/>
              </a:rPr>
              <a:t>https://www.slickcharts.com/sp500</a:t>
            </a:r>
            <a:r>
              <a:rPr lang="de-CH" sz="1400" dirty="0"/>
              <a:t> </a:t>
            </a:r>
            <a:endParaRPr lang="en-US" sz="14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Some companies are listed in only one of them, others are listed in both.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Combine the information, show the weighting in the two listings and color the stock price developments</a:t>
            </a:r>
          </a:p>
        </p:txBody>
      </p:sp>
    </p:spTree>
    <p:extLst>
      <p:ext uri="{BB962C8B-B14F-4D97-AF65-F5344CB8AC3E}">
        <p14:creationId xmlns:p14="http://schemas.microsoft.com/office/powerpoint/2010/main" val="42369613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Program Example 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13 Statements, 1 loop and 1 variable do the Job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8000" y="1053000"/>
            <a:ext cx="8424936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Download two web pages.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{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www.slickcharts.com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/" + listing[], 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,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listing[] );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// Weight info is specific to SP and Nasdaq, so add the listing name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+ " as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loaded.csv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Combine the two tables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Cleanup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correct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'*Price*', Price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	Percent value gets converted to regular number, price value is cleaned 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 = smart numeral( middle(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'(', ')' )); [Price] = 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row()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Save the work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"NASDAQ and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B837E38-497B-48C5-BCE0-1C30609FADC4}"/>
              </a:ext>
            </a:extLst>
          </p:cNvPr>
          <p:cNvSpPr/>
          <p:nvPr/>
        </p:nvSpPr>
        <p:spPr>
          <a:xfrm>
            <a:off x="480000" y="1484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Download 2 files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align header names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C0658E5-2315-4ED0-B6A7-15457A5EB5EE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712000" y="1736972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5E8C516-CD56-4CA4-9AC6-8FDA330952B9}"/>
              </a:ext>
            </a:extLst>
          </p:cNvPr>
          <p:cNvSpPr/>
          <p:nvPr/>
        </p:nvSpPr>
        <p:spPr>
          <a:xfrm>
            <a:off x="480000" y="242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Merge the 2 tables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assign common name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B58CE22-B7B1-4B7B-B83F-7DF975781574}"/>
              </a:ext>
            </a:extLst>
          </p:cNvPr>
          <p:cNvCxnSpPr>
            <a:cxnSpLocks/>
          </p:cNvCxnSpPr>
          <p:nvPr/>
        </p:nvCxnSpPr>
        <p:spPr>
          <a:xfrm>
            <a:off x="2712000" y="2709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32411959-12E5-4853-907A-B6334A6E5CCC}"/>
              </a:ext>
            </a:extLst>
          </p:cNvPr>
          <p:cNvSpPr/>
          <p:nvPr/>
        </p:nvSpPr>
        <p:spPr>
          <a:xfrm>
            <a:off x="480000" y="3213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 Up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EC5F307-C670-4AAD-B565-1FB8B43DD0B1}"/>
              </a:ext>
            </a:extLst>
          </p:cNvPr>
          <p:cNvCxnSpPr>
            <a:cxnSpLocks/>
          </p:cNvCxnSpPr>
          <p:nvPr/>
        </p:nvCxnSpPr>
        <p:spPr>
          <a:xfrm>
            <a:off x="2712000" y="3429056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B94857F8-A234-4D3B-93DB-1EE074B89EF9}"/>
              </a:ext>
            </a:extLst>
          </p:cNvPr>
          <p:cNvCxnSpPr>
            <a:cxnSpLocks/>
          </p:cNvCxnSpPr>
          <p:nvPr/>
        </p:nvCxnSpPr>
        <p:spPr>
          <a:xfrm>
            <a:off x="2711680" y="4365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90A72015-0540-4AF5-8EFF-C2AB6FA529E0}"/>
              </a:ext>
            </a:extLst>
          </p:cNvPr>
          <p:cNvSpPr/>
          <p:nvPr/>
        </p:nvSpPr>
        <p:spPr>
          <a:xfrm>
            <a:off x="479680" y="4004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0503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Program Example 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8 additional statements for style and color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8000" y="1053000"/>
            <a:ext cx="8424936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Style Library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Download two web pages.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{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www.slickcharts.com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/" + listing[], 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,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listing[] );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// Weight info is specific to SP and Nasdaq, so add the listing name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+ " as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loaded.csv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Combine the two tables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Cleanup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correct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'*Price*', Price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	Percent value gets converted to regular number, price value is cleaned 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 = smart numeral( middle(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'(', ')' )); [Price] = 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row()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Add some color and formatting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cells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( stocks, {'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'}, {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2:row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()}, single, text color, select if ( [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]&gt;0, excel green, red )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0, table, fill color, gray 14, boldface, true, wrap text, true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stocks, Company, sheet, column width, 30 );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 sheet, number format, "0.00%" ); // Value to show as percent.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sheet, freeze rows, 1,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Save the artwork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"NASDAQ and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Stocks.xlsx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B837E38-497B-48C5-BCE0-1C30609FADC4}"/>
              </a:ext>
            </a:extLst>
          </p:cNvPr>
          <p:cNvSpPr/>
          <p:nvPr/>
        </p:nvSpPr>
        <p:spPr>
          <a:xfrm>
            <a:off x="480000" y="1484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Download Files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align header names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C0658E5-2315-4ED0-B6A7-15457A5EB5EE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712000" y="1736972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5E8C516-CD56-4CA4-9AC6-8FDA330952B9}"/>
              </a:ext>
            </a:extLst>
          </p:cNvPr>
          <p:cNvSpPr/>
          <p:nvPr/>
        </p:nvSpPr>
        <p:spPr>
          <a:xfrm>
            <a:off x="480000" y="242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Merge the Tables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assign common name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B58CE22-B7B1-4B7B-B83F-7DF975781574}"/>
              </a:ext>
            </a:extLst>
          </p:cNvPr>
          <p:cNvCxnSpPr>
            <a:cxnSpLocks/>
          </p:cNvCxnSpPr>
          <p:nvPr/>
        </p:nvCxnSpPr>
        <p:spPr>
          <a:xfrm>
            <a:off x="2712000" y="2709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32411959-12E5-4853-907A-B6334A6E5CCC}"/>
              </a:ext>
            </a:extLst>
          </p:cNvPr>
          <p:cNvSpPr/>
          <p:nvPr/>
        </p:nvSpPr>
        <p:spPr>
          <a:xfrm>
            <a:off x="480000" y="3212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 Up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EC5F307-C670-4AAD-B565-1FB8B43DD0B1}"/>
              </a:ext>
            </a:extLst>
          </p:cNvPr>
          <p:cNvCxnSpPr>
            <a:cxnSpLocks/>
          </p:cNvCxnSpPr>
          <p:nvPr/>
        </p:nvCxnSpPr>
        <p:spPr>
          <a:xfrm>
            <a:off x="2712000" y="3429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0E93DCEC-17E5-4602-8A1C-69EA3769712D}"/>
              </a:ext>
            </a:extLst>
          </p:cNvPr>
          <p:cNvSpPr/>
          <p:nvPr/>
        </p:nvSpPr>
        <p:spPr>
          <a:xfrm>
            <a:off x="479680" y="4148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Add style and color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3DA8D44D-9D33-4D43-B092-3F48930D4B2A}"/>
              </a:ext>
            </a:extLst>
          </p:cNvPr>
          <p:cNvCxnSpPr>
            <a:cxnSpLocks/>
          </p:cNvCxnSpPr>
          <p:nvPr/>
        </p:nvCxnSpPr>
        <p:spPr>
          <a:xfrm>
            <a:off x="2711680" y="4437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B94857F8-A234-4D3B-93DB-1EE074B89EF9}"/>
              </a:ext>
            </a:extLst>
          </p:cNvPr>
          <p:cNvCxnSpPr>
            <a:cxnSpLocks/>
          </p:cNvCxnSpPr>
          <p:nvPr/>
        </p:nvCxnSpPr>
        <p:spPr>
          <a:xfrm>
            <a:off x="2712000" y="5517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90A72015-0540-4AF5-8EFF-C2AB6FA529E0}"/>
              </a:ext>
            </a:extLst>
          </p:cNvPr>
          <p:cNvSpPr/>
          <p:nvPr/>
        </p:nvSpPr>
        <p:spPr>
          <a:xfrm>
            <a:off x="480000" y="5301000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EF2589F0-252F-4455-A474-BB41D1AC864B}"/>
              </a:ext>
            </a:extLst>
          </p:cNvPr>
          <p:cNvCxnSpPr/>
          <p:nvPr/>
        </p:nvCxnSpPr>
        <p:spPr>
          <a:xfrm>
            <a:off x="3288000" y="4077000"/>
            <a:ext cx="842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18450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4C08D06-C78E-0746-BA4F-6700F8E287D2}"/>
              </a:ext>
            </a:extLst>
          </p:cNvPr>
          <p:cNvSpPr/>
          <p:nvPr/>
        </p:nvSpPr>
        <p:spPr>
          <a:xfrm>
            <a:off x="263352" y="3886890"/>
            <a:ext cx="208823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 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746CEA-85AA-E749-8FC9-D3D9EB6C64C4}"/>
              </a:ext>
            </a:extLst>
          </p:cNvPr>
          <p:cNvSpPr/>
          <p:nvPr/>
        </p:nvSpPr>
        <p:spPr>
          <a:xfrm>
            <a:off x="5495992" y="2999601"/>
            <a:ext cx="3437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North America </a:t>
            </a:r>
          </a:p>
          <a:p>
            <a:r>
              <a:rPr lang="en-US" dirty="0">
                <a:solidFill>
                  <a:schemeClr val="bg1"/>
                </a:solidFill>
              </a:rPr>
              <a:t>Rafael M Richards</a:t>
            </a:r>
          </a:p>
          <a:p>
            <a:r>
              <a:rPr lang="en-US" dirty="0">
                <a:solidFill>
                  <a:schemeClr val="bg1"/>
                </a:solidFill>
              </a:rPr>
              <a:t>+1 202 469 15 27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err="1">
                <a:solidFill>
                  <a:schemeClr val="bg1"/>
                </a:solidFill>
              </a:rPr>
              <a:t>rmrich5</a:t>
            </a:r>
            <a:r>
              <a:rPr lang="en-US" dirty="0">
                <a:solidFill>
                  <a:schemeClr val="bg1"/>
                </a:solidFill>
              </a:rPr>
              <a:t> (at) </a:t>
            </a:r>
            <a:r>
              <a:rPr lang="en-US" dirty="0" err="1">
                <a:solidFill>
                  <a:schemeClr val="bg1"/>
                </a:solidFill>
              </a:rPr>
              <a:t>gmail</a:t>
            </a:r>
            <a:r>
              <a:rPr lang="en-US" dirty="0">
                <a:solidFill>
                  <a:schemeClr val="bg1"/>
                </a:solidFill>
              </a:rPr>
              <a:t> .com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E6ADCE-C845-7842-B819-D9EFAB2B56F7}"/>
              </a:ext>
            </a:extLst>
          </p:cNvPr>
          <p:cNvSpPr/>
          <p:nvPr/>
        </p:nvSpPr>
        <p:spPr>
          <a:xfrm>
            <a:off x="2184024" y="2991749"/>
            <a:ext cx="3119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Europe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Georg </a:t>
            </a:r>
            <a:r>
              <a:rPr lang="en-US" dirty="0" err="1">
                <a:solidFill>
                  <a:schemeClr val="bg1"/>
                </a:solidFill>
              </a:rPr>
              <a:t>zur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Bonsen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+41 56 221 82 00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zur-bonsen (at) </a:t>
            </a:r>
            <a:r>
              <a:rPr lang="en-US" dirty="0" err="1">
                <a:solidFill>
                  <a:schemeClr val="bg1"/>
                </a:solidFill>
              </a:rPr>
              <a:t>bluewin</a:t>
            </a:r>
            <a:r>
              <a:rPr lang="en-US" dirty="0">
                <a:solidFill>
                  <a:schemeClr val="bg1"/>
                </a:solidFill>
              </a:rPr>
              <a:t> .</a:t>
            </a:r>
            <a:r>
              <a:rPr lang="en-US" dirty="0" err="1">
                <a:solidFill>
                  <a:schemeClr val="bg1"/>
                </a:solidFill>
              </a:rPr>
              <a:t>ch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C77B55-3FBE-4740-9E77-EA71B1BC4008}"/>
              </a:ext>
            </a:extLst>
          </p:cNvPr>
          <p:cNvSpPr/>
          <p:nvPr/>
        </p:nvSpPr>
        <p:spPr>
          <a:xfrm>
            <a:off x="454014" y="3247184"/>
            <a:ext cx="10438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Contact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6C5F4F-2D4A-5B40-A35A-FC787D411D87}"/>
              </a:ext>
            </a:extLst>
          </p:cNvPr>
          <p:cNvSpPr/>
          <p:nvPr/>
        </p:nvSpPr>
        <p:spPr>
          <a:xfrm>
            <a:off x="2210727" y="2095774"/>
            <a:ext cx="22379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chemeClr val="bg1"/>
                </a:solidFill>
              </a:rPr>
              <a:t>www.b4p.app </a:t>
            </a:r>
            <a:endParaRPr lang="en-US" sz="2400" b="1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27895B-C231-E747-9F11-FA9F087CCA68}"/>
              </a:ext>
            </a:extLst>
          </p:cNvPr>
          <p:cNvSpPr/>
          <p:nvPr/>
        </p:nvSpPr>
        <p:spPr>
          <a:xfrm>
            <a:off x="451614" y="2121159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Information</a:t>
            </a:r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18352C72-6D34-D946-ADA2-0AC86CA3B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5699C293-A335-4C1F-8BA0-48C25968C7E2}"/>
              </a:ext>
            </a:extLst>
          </p:cNvPr>
          <p:cNvSpPr/>
          <p:nvPr/>
        </p:nvSpPr>
        <p:spPr>
          <a:xfrm>
            <a:off x="9120000" y="6525000"/>
            <a:ext cx="25362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Presentation: Updated 2021-01-07</a:t>
            </a:r>
          </a:p>
        </p:txBody>
      </p:sp>
    </p:spTree>
    <p:extLst>
      <p:ext uri="{BB962C8B-B14F-4D97-AF65-F5344CB8AC3E}">
        <p14:creationId xmlns:p14="http://schemas.microsoft.com/office/powerpoint/2010/main" val="18669573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Table of Contents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310A47E-5744-48F4-888A-E54F85A501B2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E710FA9F-A438-458A-AAE0-3386A2981FC6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A2F783E1-E9AC-4BCF-BAA4-B978355869B9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6C588A9F-6BBC-49D6-867E-558E4312D6FC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28F0295F-F93A-4834-A8F0-56B17A49E4C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Typical Use Cases</a:t>
            </a:r>
          </a:p>
        </p:txBody>
      </p:sp>
      <p:sp>
        <p:nvSpPr>
          <p:cNvPr id="56" name="Rechteck: abgerundete Ecken 55">
            <a:extLst>
              <a:ext uri="{FF2B5EF4-FFF2-40B4-BE49-F238E27FC236}">
                <a16:creationId xmlns:a16="http://schemas.microsoft.com/office/drawing/2014/main" id="{560DDD1E-E84E-4223-8332-65AC0240042D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68337726-DEEC-4E34-9BFA-DA91AF333FE1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58" name="Rechteck: abgerundete Ecken 57">
            <a:extLst>
              <a:ext uri="{FF2B5EF4-FFF2-40B4-BE49-F238E27FC236}">
                <a16:creationId xmlns:a16="http://schemas.microsoft.com/office/drawing/2014/main" id="{C60FA0F9-81A6-40E0-8A52-A2F34F556EAC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18F0D21-30F8-48F9-A77F-5D2227F94B84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60" name="Rechteck: abgerundete Ecken 59">
            <a:extLst>
              <a:ext uri="{FF2B5EF4-FFF2-40B4-BE49-F238E27FC236}">
                <a16:creationId xmlns:a16="http://schemas.microsoft.com/office/drawing/2014/main" id="{427C9F3B-63E9-4C1E-9E21-5DB894454411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A1B56F7E-3A15-4E32-A56A-9226CFD5D930}"/>
              </a:ext>
            </a:extLst>
          </p:cNvPr>
          <p:cNvSpPr/>
          <p:nvPr/>
        </p:nvSpPr>
        <p:spPr>
          <a:xfrm>
            <a:off x="1272000" y="4437000"/>
            <a:ext cx="10440000" cy="504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Backup Slides</a:t>
            </a:r>
          </a:p>
        </p:txBody>
      </p:sp>
      <p:sp>
        <p:nvSpPr>
          <p:cNvPr id="62" name="Rechteck: abgerundete Ecken 61">
            <a:extLst>
              <a:ext uri="{FF2B5EF4-FFF2-40B4-BE49-F238E27FC236}">
                <a16:creationId xmlns:a16="http://schemas.microsoft.com/office/drawing/2014/main" id="{37AFCFDD-AE3E-43DD-98DF-FB9C7C2DC13D}"/>
              </a:ext>
            </a:extLst>
          </p:cNvPr>
          <p:cNvSpPr/>
          <p:nvPr/>
        </p:nvSpPr>
        <p:spPr>
          <a:xfrm>
            <a:off x="480000" y="443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4553933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1FCE0C-F00C-4516-9878-4C3D3B793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 dirty="0" err="1">
                <a:solidFill>
                  <a:srgbClr val="2850A0"/>
                </a:solidFill>
              </a:rPr>
              <a:t>B4P</a:t>
            </a:r>
            <a:r>
              <a:rPr lang="en-AE" dirty="0">
                <a:solidFill>
                  <a:srgbClr val="2850A0"/>
                </a:solidFill>
              </a:rPr>
              <a:t>: Beyond Former Performance</a:t>
            </a:r>
            <a:br>
              <a:rPr lang="en-AE" dirty="0"/>
            </a:br>
            <a:r>
              <a:rPr lang="en-AE" dirty="0">
                <a:solidFill>
                  <a:schemeClr val="bg1">
                    <a:lumMod val="50000"/>
                  </a:schemeClr>
                </a:solidFill>
              </a:rPr>
              <a:t>New in Release 8.00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E7D0DA6-A538-49E3-9479-43201D1E1B86}"/>
              </a:ext>
            </a:extLst>
          </p:cNvPr>
          <p:cNvSpPr/>
          <p:nvPr/>
        </p:nvSpPr>
        <p:spPr>
          <a:xfrm>
            <a:off x="407368" y="1196752"/>
            <a:ext cx="3600000" cy="432048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>
                <a:solidFill>
                  <a:schemeClr val="tx1"/>
                </a:solidFill>
              </a:rPr>
              <a:t>100% Excel Support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3B9F490-0880-4849-B738-1EE241442D1F}"/>
              </a:ext>
            </a:extLst>
          </p:cNvPr>
          <p:cNvSpPr/>
          <p:nvPr/>
        </p:nvSpPr>
        <p:spPr>
          <a:xfrm>
            <a:off x="407368" y="1700808"/>
            <a:ext cx="3600000" cy="1512168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loads and saves the latest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Microsoft Excel file format (.xlsx)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Formatting and styles are supported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also supporting the old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Excel XML 2003 file format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Round trip: Generated excel files can be loaded again with out losing data.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5B011EF-9033-4A71-95B1-B0A6EF946783}"/>
              </a:ext>
            </a:extLst>
          </p:cNvPr>
          <p:cNvSpPr/>
          <p:nvPr/>
        </p:nvSpPr>
        <p:spPr>
          <a:xfrm>
            <a:off x="407368" y="3356992"/>
            <a:ext cx="3600000" cy="23042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 dirty="0">
                <a:solidFill>
                  <a:schemeClr val="tx1"/>
                </a:solidFill>
              </a:rPr>
              <a:t>Excel files are actually ZIP files containing various files describing workbooks, tables, styles and shared strings.</a:t>
            </a:r>
          </a:p>
          <a:p>
            <a:endParaRPr lang="en-AE" sz="1400" dirty="0">
              <a:solidFill>
                <a:schemeClr val="tx1"/>
              </a:solidFill>
            </a:endParaRPr>
          </a:p>
          <a:p>
            <a:r>
              <a:rPr lang="en-AE" sz="1400" dirty="0">
                <a:solidFill>
                  <a:schemeClr val="tx1"/>
                </a:solidFill>
              </a:rPr>
              <a:t>The functions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b="1" dirty="0">
                <a:solidFill>
                  <a:schemeClr val="tx1"/>
                </a:solidFill>
              </a:rPr>
              <a:t>table load excel file</a:t>
            </a:r>
            <a:r>
              <a:rPr lang="en-AE" sz="1400" dirty="0">
                <a:solidFill>
                  <a:schemeClr val="tx1"/>
                </a:solidFill>
              </a:rPr>
              <a:t> and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b="1" dirty="0">
                <a:solidFill>
                  <a:schemeClr val="tx1"/>
                </a:solidFill>
              </a:rPr>
              <a:t>table save excel file</a:t>
            </a:r>
            <a:endParaRPr lang="en-AE" sz="1400" dirty="0">
              <a:solidFill>
                <a:schemeClr val="tx1"/>
              </a:solidFill>
            </a:endParaRPr>
          </a:p>
          <a:p>
            <a:r>
              <a:rPr lang="en-AE" sz="1400" dirty="0">
                <a:solidFill>
                  <a:schemeClr val="tx1"/>
                </a:solidFill>
              </a:rPr>
              <a:t>are implemented in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68419037-E261-4443-B862-063A154F39F3}"/>
              </a:ext>
            </a:extLst>
          </p:cNvPr>
          <p:cNvSpPr/>
          <p:nvPr/>
        </p:nvSpPr>
        <p:spPr>
          <a:xfrm>
            <a:off x="8040616" y="1196752"/>
            <a:ext cx="3600000" cy="43204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 dirty="0">
                <a:solidFill>
                  <a:schemeClr val="tx1"/>
                </a:solidFill>
              </a:rPr>
              <a:t>Help and Documentation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FB3F8E8-BE72-4B36-889B-21501633B148}"/>
              </a:ext>
            </a:extLst>
          </p:cNvPr>
          <p:cNvSpPr/>
          <p:nvPr/>
        </p:nvSpPr>
        <p:spPr>
          <a:xfrm>
            <a:off x="8040616" y="1700808"/>
            <a:ext cx="3600000" cy="151216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Moved from PDF to 100% online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  <a:hlinkClick r:id="rId2"/>
              </a:rPr>
              <a:t>www.b4p.app</a:t>
            </a:r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Online help available inside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on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your fingertips, i.e. by typing "docs"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Lots of reproducible program examples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Various new help features are available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70053FB-4E08-4BE7-AEC8-A0949E9BC386}"/>
              </a:ext>
            </a:extLst>
          </p:cNvPr>
          <p:cNvSpPr/>
          <p:nvPr/>
        </p:nvSpPr>
        <p:spPr>
          <a:xfrm>
            <a:off x="8040616" y="3356992"/>
            <a:ext cx="3600000" cy="230425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>
                <a:solidFill>
                  <a:schemeClr val="tx1"/>
                </a:solidFill>
              </a:rPr>
              <a:t>The document generation has been automated using a B4P program.  It fishes all raw contents from source code comments and supplementary text files, generates a master file (JSON) and finally produces all web document contents automatically.</a:t>
            </a:r>
          </a:p>
          <a:p>
            <a:endParaRPr lang="en-AE" sz="1400">
              <a:solidFill>
                <a:schemeClr val="tx1"/>
              </a:solidFill>
            </a:endParaRPr>
          </a:p>
          <a:p>
            <a:r>
              <a:rPr lang="en-AE" sz="1400">
                <a:solidFill>
                  <a:schemeClr val="tx1"/>
                </a:solidFill>
              </a:rPr>
              <a:t>Almost all programming examples are tested automatically with every new update and the outputs are included in the documentation.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A8EF7D4-741C-4F5D-804D-0C02630DE5ED}"/>
              </a:ext>
            </a:extLst>
          </p:cNvPr>
          <p:cNvSpPr/>
          <p:nvPr/>
        </p:nvSpPr>
        <p:spPr>
          <a:xfrm>
            <a:off x="4223792" y="1196752"/>
            <a:ext cx="3600000" cy="4320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 dirty="0">
                <a:solidFill>
                  <a:schemeClr val="tx1"/>
                </a:solidFill>
              </a:rPr>
              <a:t>Overall Clean-up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9B4A5EC-C7C1-4F54-95EF-BB78D9123AAC}"/>
              </a:ext>
            </a:extLst>
          </p:cNvPr>
          <p:cNvSpPr/>
          <p:nvPr/>
        </p:nvSpPr>
        <p:spPr>
          <a:xfrm>
            <a:off x="4223792" y="1700808"/>
            <a:ext cx="3600000" cy="15121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Thorough functional tests and stress tests have been carried out to make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become even more reliable.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The start-up </a:t>
            </a:r>
            <a:r>
              <a:rPr lang="en-AE" sz="1400" dirty="0" err="1">
                <a:solidFill>
                  <a:schemeClr val="tx1"/>
                </a:solidFill>
              </a:rPr>
              <a:t>behavior</a:t>
            </a:r>
            <a:r>
              <a:rPr lang="en-AE" sz="1400" dirty="0">
                <a:solidFill>
                  <a:schemeClr val="tx1"/>
                </a:solidFill>
              </a:rPr>
              <a:t> has been streamlined.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1348611-700F-49F5-861F-37CA76306F57}"/>
              </a:ext>
            </a:extLst>
          </p:cNvPr>
          <p:cNvSpPr/>
          <p:nvPr/>
        </p:nvSpPr>
        <p:spPr>
          <a:xfrm>
            <a:off x="4223792" y="3356992"/>
            <a:ext cx="3600000" cy="23042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 dirty="0">
                <a:solidFill>
                  <a:schemeClr val="tx1"/>
                </a:solidFill>
              </a:rPr>
              <a:t>A small number of new functions have been added which include the following:</a:t>
            </a:r>
          </a:p>
          <a:p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Processing table columns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Processing table cells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Advance table search and update functions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Improved visualization of tables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Improved listing of tables, functions and variables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E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4194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documentation generation for website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endParaRPr lang="de-CH" dirty="0"/>
          </a:p>
        </p:txBody>
      </p:sp>
      <p:sp>
        <p:nvSpPr>
          <p:cNvPr id="218" name="Rechteck 217">
            <a:extLst>
              <a:ext uri="{FF2B5EF4-FFF2-40B4-BE49-F238E27FC236}">
                <a16:creationId xmlns:a16="http://schemas.microsoft.com/office/drawing/2014/main" id="{837F43D9-7491-47B8-B255-25C9435D4191}"/>
              </a:ext>
            </a:extLst>
          </p:cNvPr>
          <p:cNvSpPr/>
          <p:nvPr/>
        </p:nvSpPr>
        <p:spPr>
          <a:xfrm>
            <a:off x="48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Inputs:  Source Text (inside C program)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9" name="Textfeld 218">
            <a:extLst>
              <a:ext uri="{FF2B5EF4-FFF2-40B4-BE49-F238E27FC236}">
                <a16:creationId xmlns:a16="http://schemas.microsoft.com/office/drawing/2014/main" id="{69628487-431C-4597-9921-1DF7CE8B36D3}"/>
              </a:ext>
            </a:extLst>
          </p:cNvPr>
          <p:cNvSpPr txBox="1"/>
          <p:nvPr/>
        </p:nvSpPr>
        <p:spPr>
          <a:xfrm>
            <a:off x="480000" y="1269000"/>
            <a:ext cx="4968000" cy="525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sqrt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 ___________________________________________________________________________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B4PDOCU.START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8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sqrt - Square Root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 Names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"sqrt",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Keywords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Documentation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"Function Description",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Calculates the square root of a value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 as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	"function",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 count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Restrictions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"Indirect parameter passing is disabled",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"Value",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Direction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"input",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"Value to use for logarithmic calculation"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 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value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"Result",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"Calculated square root value"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Exceptions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"Negative 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sqrt( 4 )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sqrt( 2 )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"automatic",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also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"Power Functions"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B4PDOCU.STOP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function__sqrt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(int bias,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Token_List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p,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Token_Entry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ret_val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return;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221" name="Grafik 220">
            <a:extLst>
              <a:ext uri="{FF2B5EF4-FFF2-40B4-BE49-F238E27FC236}">
                <a16:creationId xmlns:a16="http://schemas.microsoft.com/office/drawing/2014/main" id="{445F002F-E3F6-49B0-AFBF-92E167A90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000" y="1269000"/>
            <a:ext cx="6541406" cy="5256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22" name="Rechteck 221">
            <a:extLst>
              <a:ext uri="{FF2B5EF4-FFF2-40B4-BE49-F238E27FC236}">
                <a16:creationId xmlns:a16="http://schemas.microsoft.com/office/drawing/2014/main" id="{D5622ED5-352B-4B61-B528-B43397FC3997}"/>
              </a:ext>
            </a:extLst>
          </p:cNvPr>
          <p:cNvSpPr/>
          <p:nvPr/>
        </p:nvSpPr>
        <p:spPr>
          <a:xfrm>
            <a:off x="552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Output: Web contents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24" name="Rechteck 223">
            <a:extLst>
              <a:ext uri="{FF2B5EF4-FFF2-40B4-BE49-F238E27FC236}">
                <a16:creationId xmlns:a16="http://schemas.microsoft.com/office/drawing/2014/main" id="{1C4A533F-971C-44CD-8A78-4E7DF0B6556B}"/>
              </a:ext>
            </a:extLst>
          </p:cNvPr>
          <p:cNvSpPr/>
          <p:nvPr/>
        </p:nvSpPr>
        <p:spPr>
          <a:xfrm>
            <a:off x="9696000" y="170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Consistent structure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5" name="Rechteck 224">
            <a:extLst>
              <a:ext uri="{FF2B5EF4-FFF2-40B4-BE49-F238E27FC236}">
                <a16:creationId xmlns:a16="http://schemas.microsoft.com/office/drawing/2014/main" id="{1A93748E-CD5F-4691-9125-F5EF9C074BAE}"/>
              </a:ext>
            </a:extLst>
          </p:cNvPr>
          <p:cNvSpPr/>
          <p:nvPr/>
        </p:nvSpPr>
        <p:spPr>
          <a:xfrm>
            <a:off x="9696000" y="2493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Clean tables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6" name="Rechteck 225">
            <a:extLst>
              <a:ext uri="{FF2B5EF4-FFF2-40B4-BE49-F238E27FC236}">
                <a16:creationId xmlns:a16="http://schemas.microsoft.com/office/drawing/2014/main" id="{D47FBD9D-0F96-4591-9445-CC430F2095E8}"/>
              </a:ext>
            </a:extLst>
          </p:cNvPr>
          <p:cNvSpPr/>
          <p:nvPr/>
        </p:nvSpPr>
        <p:spPr>
          <a:xfrm>
            <a:off x="9696000" y="5300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Program examples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executed automatically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7" name="Rechteck 226">
            <a:extLst>
              <a:ext uri="{FF2B5EF4-FFF2-40B4-BE49-F238E27FC236}">
                <a16:creationId xmlns:a16="http://schemas.microsoft.com/office/drawing/2014/main" id="{33C3C735-F040-4DD2-BF78-5DE33224B5BE}"/>
              </a:ext>
            </a:extLst>
          </p:cNvPr>
          <p:cNvSpPr/>
          <p:nvPr/>
        </p:nvSpPr>
        <p:spPr>
          <a:xfrm>
            <a:off x="9696000" y="5949056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Smart cross-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referencing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12" name="Group 23">
            <a:extLst>
              <a:ext uri="{FF2B5EF4-FFF2-40B4-BE49-F238E27FC236}">
                <a16:creationId xmlns:a16="http://schemas.microsoft.com/office/drawing/2014/main" id="{F4720E27-AF75-4805-83D9-00CBF4E655ED}"/>
              </a:ext>
            </a:extLst>
          </p:cNvPr>
          <p:cNvGrpSpPr/>
          <p:nvPr/>
        </p:nvGrpSpPr>
        <p:grpSpPr>
          <a:xfrm>
            <a:off x="4512000" y="4797000"/>
            <a:ext cx="1974449" cy="1202399"/>
            <a:chOff x="4625551" y="2005520"/>
            <a:chExt cx="1974449" cy="1202399"/>
          </a:xfrm>
        </p:grpSpPr>
        <p:grpSp>
          <p:nvGrpSpPr>
            <p:cNvPr id="13" name="Gruppieren 8">
              <a:extLst>
                <a:ext uri="{FF2B5EF4-FFF2-40B4-BE49-F238E27FC236}">
                  <a16:creationId xmlns:a16="http://schemas.microsoft.com/office/drawing/2014/main" id="{DF24425D-6194-4EA5-8B50-CAFCD4C57F7C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20" name="B4P">
                <a:extLst>
                  <a:ext uri="{FF2B5EF4-FFF2-40B4-BE49-F238E27FC236}">
                    <a16:creationId xmlns:a16="http://schemas.microsoft.com/office/drawing/2014/main" id="{FF278F6D-4CE5-479A-A00E-E50801BFF919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21" name="Triangle">
                <a:extLst>
                  <a:ext uri="{FF2B5EF4-FFF2-40B4-BE49-F238E27FC236}">
                    <a16:creationId xmlns:a16="http://schemas.microsoft.com/office/drawing/2014/main" id="{615E69CE-0D94-415E-B475-E2B79BDAF6EA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14" name="Gruppieren 20">
              <a:extLst>
                <a:ext uri="{FF2B5EF4-FFF2-40B4-BE49-F238E27FC236}">
                  <a16:creationId xmlns:a16="http://schemas.microsoft.com/office/drawing/2014/main" id="{29CE99E2-4F7F-4243-8E33-246894A5477C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17" name="Rechteck: abgerundete Ecken 14">
                <a:extLst>
                  <a:ext uri="{FF2B5EF4-FFF2-40B4-BE49-F238E27FC236}">
                    <a16:creationId xmlns:a16="http://schemas.microsoft.com/office/drawing/2014/main" id="{86675CE9-655C-4719-A9B4-D5F9F0D78CE0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B4P">
                <a:extLst>
                  <a:ext uri="{FF2B5EF4-FFF2-40B4-BE49-F238E27FC236}">
                    <a16:creationId xmlns:a16="http://schemas.microsoft.com/office/drawing/2014/main" id="{DCD720AF-31F8-4164-B94F-EDF617E82D3B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19" name="Triangle">
                <a:extLst>
                  <a:ext uri="{FF2B5EF4-FFF2-40B4-BE49-F238E27FC236}">
                    <a16:creationId xmlns:a16="http://schemas.microsoft.com/office/drawing/2014/main" id="{C1DBC407-97A6-4E46-802C-52D4CAB58018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15" name="Right Arrow 26">
              <a:extLst>
                <a:ext uri="{FF2B5EF4-FFF2-40B4-BE49-F238E27FC236}">
                  <a16:creationId xmlns:a16="http://schemas.microsoft.com/office/drawing/2014/main" id="{63B855B5-F095-46D8-BDD4-D5D8E624F067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Right Arrow 27">
              <a:extLst>
                <a:ext uri="{FF2B5EF4-FFF2-40B4-BE49-F238E27FC236}">
                  <a16:creationId xmlns:a16="http://schemas.microsoft.com/office/drawing/2014/main" id="{08C4295F-3B0D-4E4A-A631-0DAC168DD82A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7589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B4P: Table of Contents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310A47E-5744-48F4-888A-E54F85A501B2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E710FA9F-A438-458A-AAE0-3386A2981FC6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A2F783E1-E9AC-4BCF-BAA4-B978355869B9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6C588A9F-6BBC-49D6-867E-558E4312D6FC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28F0295F-F93A-4834-A8F0-56B17A49E4C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56" name="Rechteck: abgerundete Ecken 55">
            <a:extLst>
              <a:ext uri="{FF2B5EF4-FFF2-40B4-BE49-F238E27FC236}">
                <a16:creationId xmlns:a16="http://schemas.microsoft.com/office/drawing/2014/main" id="{560DDD1E-E84E-4223-8332-65AC0240042D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68337726-DEEC-4E34-9BFA-DA91AF333FE1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58" name="Rechteck: abgerundete Ecken 57">
            <a:extLst>
              <a:ext uri="{FF2B5EF4-FFF2-40B4-BE49-F238E27FC236}">
                <a16:creationId xmlns:a16="http://schemas.microsoft.com/office/drawing/2014/main" id="{C60FA0F9-81A6-40E0-8A52-A2F34F556EAC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18F0D21-30F8-48F9-A77F-5D2227F94B84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60" name="Rechteck: abgerundete Ecken 59">
            <a:extLst>
              <a:ext uri="{FF2B5EF4-FFF2-40B4-BE49-F238E27FC236}">
                <a16:creationId xmlns:a16="http://schemas.microsoft.com/office/drawing/2014/main" id="{427C9F3B-63E9-4C1E-9E21-5DB894454411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710166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ounded Rectangle 3">
            <a:extLst>
              <a:ext uri="{FF2B5EF4-FFF2-40B4-BE49-F238E27FC236}">
                <a16:creationId xmlns:a16="http://schemas.microsoft.com/office/drawing/2014/main" id="{7A850FC8-06DB-4F03-9B4F-06C080E26142}"/>
              </a:ext>
            </a:extLst>
          </p:cNvPr>
          <p:cNvSpPr/>
          <p:nvPr/>
        </p:nvSpPr>
        <p:spPr>
          <a:xfrm>
            <a:off x="5592000" y="981000"/>
            <a:ext cx="1872000" cy="5832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76" y="263056"/>
            <a:ext cx="11232000" cy="717944"/>
          </a:xfrm>
        </p:spPr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 Generation for </a:t>
            </a:r>
            <a:r>
              <a:rPr lang="en-US" dirty="0" err="1">
                <a:hlinkClick r:id="rId2"/>
              </a:rPr>
              <a:t>www.b4p.app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using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B4P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5DB63D-5896-4923-B20B-B15B8884B0A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07435" y="6164615"/>
            <a:ext cx="8159850" cy="360363"/>
          </a:xfrm>
        </p:spPr>
        <p:txBody>
          <a:bodyPr/>
          <a:lstStyle/>
          <a:p>
            <a:endParaRPr lang="de-CH" dirty="0"/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8CD0FB39-EE15-4125-82C4-7D149AC244C0}"/>
              </a:ext>
            </a:extLst>
          </p:cNvPr>
          <p:cNvSpPr/>
          <p:nvPr/>
        </p:nvSpPr>
        <p:spPr>
          <a:xfrm>
            <a:off x="3071664" y="177300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8" name="Rechteck 117">
            <a:extLst>
              <a:ext uri="{FF2B5EF4-FFF2-40B4-BE49-F238E27FC236}">
                <a16:creationId xmlns:a16="http://schemas.microsoft.com/office/drawing/2014/main" id="{9039E380-C847-47B0-A9A2-E7FD183CD395}"/>
              </a:ext>
            </a:extLst>
          </p:cNvPr>
          <p:cNvSpPr/>
          <p:nvPr/>
        </p:nvSpPr>
        <p:spPr>
          <a:xfrm>
            <a:off x="2999656" y="184500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9" name="Rechteck 118">
            <a:extLst>
              <a:ext uri="{FF2B5EF4-FFF2-40B4-BE49-F238E27FC236}">
                <a16:creationId xmlns:a16="http://schemas.microsoft.com/office/drawing/2014/main" id="{8C8AB521-6C61-4C25-97F1-36EC41AC6669}"/>
              </a:ext>
            </a:extLst>
          </p:cNvPr>
          <p:cNvSpPr/>
          <p:nvPr/>
        </p:nvSpPr>
        <p:spPr>
          <a:xfrm>
            <a:off x="2927648" y="1917016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0" name="Rechteck 119">
            <a:extLst>
              <a:ext uri="{FF2B5EF4-FFF2-40B4-BE49-F238E27FC236}">
                <a16:creationId xmlns:a16="http://schemas.microsoft.com/office/drawing/2014/main" id="{912CCF8E-2945-4CED-8353-2F7A173B8AD9}"/>
              </a:ext>
            </a:extLst>
          </p:cNvPr>
          <p:cNvSpPr/>
          <p:nvPr/>
        </p:nvSpPr>
        <p:spPr>
          <a:xfrm>
            <a:off x="2855640" y="198902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 Source Code</a:t>
            </a:r>
          </a:p>
          <a:p>
            <a:r>
              <a:rPr lang="en-US" sz="1100" dirty="0">
                <a:solidFill>
                  <a:schemeClr val="tx1"/>
                </a:solidFill>
              </a:rPr>
              <a:t>/* 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 */</a:t>
            </a:r>
          </a:p>
        </p:txBody>
      </p:sp>
      <p:sp>
        <p:nvSpPr>
          <p:cNvPr id="121" name="Rechteck 120">
            <a:extLst>
              <a:ext uri="{FF2B5EF4-FFF2-40B4-BE49-F238E27FC236}">
                <a16:creationId xmlns:a16="http://schemas.microsoft.com/office/drawing/2014/main" id="{AB8FAAE0-A384-450B-8F97-F08F817ED203}"/>
              </a:ext>
            </a:extLst>
          </p:cNvPr>
          <p:cNvSpPr/>
          <p:nvPr/>
        </p:nvSpPr>
        <p:spPr>
          <a:xfrm>
            <a:off x="3071664" y="270910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2" name="Rechteck 121">
            <a:extLst>
              <a:ext uri="{FF2B5EF4-FFF2-40B4-BE49-F238E27FC236}">
                <a16:creationId xmlns:a16="http://schemas.microsoft.com/office/drawing/2014/main" id="{7753D836-F33B-43DC-BA0C-CC53DA506E51}"/>
              </a:ext>
            </a:extLst>
          </p:cNvPr>
          <p:cNvSpPr/>
          <p:nvPr/>
        </p:nvSpPr>
        <p:spPr>
          <a:xfrm>
            <a:off x="2999656" y="2781112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4" name="Rechteck 123">
            <a:extLst>
              <a:ext uri="{FF2B5EF4-FFF2-40B4-BE49-F238E27FC236}">
                <a16:creationId xmlns:a16="http://schemas.microsoft.com/office/drawing/2014/main" id="{1812E68D-6B08-4C91-9411-4137F0036155}"/>
              </a:ext>
            </a:extLst>
          </p:cNvPr>
          <p:cNvSpPr/>
          <p:nvPr/>
        </p:nvSpPr>
        <p:spPr>
          <a:xfrm>
            <a:off x="2927648" y="285312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5" name="Rechteck 124">
            <a:extLst>
              <a:ext uri="{FF2B5EF4-FFF2-40B4-BE49-F238E27FC236}">
                <a16:creationId xmlns:a16="http://schemas.microsoft.com/office/drawing/2014/main" id="{C4FE89C3-16C8-40C9-8578-B84EE054C6C7}"/>
              </a:ext>
            </a:extLst>
          </p:cNvPr>
          <p:cNvSpPr/>
          <p:nvPr/>
        </p:nvSpPr>
        <p:spPr>
          <a:xfrm>
            <a:off x="2855640" y="292512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Text Files</a:t>
            </a:r>
          </a:p>
          <a:p>
            <a:r>
              <a:rPr lang="en-US" sz="1100" dirty="0">
                <a:solidFill>
                  <a:schemeClr val="tx1"/>
                </a:solidFill>
              </a:rPr>
              <a:t>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</a:t>
            </a:r>
          </a:p>
        </p:txBody>
      </p:sp>
      <p:sp>
        <p:nvSpPr>
          <p:cNvPr id="126" name="Flussdiagramm: Dokument 125">
            <a:extLst>
              <a:ext uri="{FF2B5EF4-FFF2-40B4-BE49-F238E27FC236}">
                <a16:creationId xmlns:a16="http://schemas.microsoft.com/office/drawing/2014/main" id="{EB7CDA4E-95EC-44C8-A152-0F4199235440}"/>
              </a:ext>
            </a:extLst>
          </p:cNvPr>
          <p:cNvSpPr/>
          <p:nvPr/>
        </p:nvSpPr>
        <p:spPr>
          <a:xfrm>
            <a:off x="2855640" y="1125024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Catalogue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of Books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8" name="Rechteck 127">
            <a:extLst>
              <a:ext uri="{FF2B5EF4-FFF2-40B4-BE49-F238E27FC236}">
                <a16:creationId xmlns:a16="http://schemas.microsoft.com/office/drawing/2014/main" id="{600328EA-5EF8-4C1F-8137-8A0CF34C5ACB}"/>
              </a:ext>
            </a:extLst>
          </p:cNvPr>
          <p:cNvSpPr/>
          <p:nvPr/>
        </p:nvSpPr>
        <p:spPr>
          <a:xfrm>
            <a:off x="5735520" y="1124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</a:t>
            </a: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4E2836C6-7E4F-49C8-8348-8129DE31DFF4}"/>
              </a:ext>
            </a:extLst>
          </p:cNvPr>
          <p:cNvSpPr/>
          <p:nvPr/>
        </p:nvSpPr>
        <p:spPr>
          <a:xfrm>
            <a:off x="7896200" y="1053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Preparation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catalogue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User selects the book to 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8AD8812E-4060-4908-8374-614FBDF53639}"/>
              </a:ext>
            </a:extLst>
          </p:cNvPr>
          <p:cNvSpPr/>
          <p:nvPr/>
        </p:nvSpPr>
        <p:spPr>
          <a:xfrm>
            <a:off x="479376" y="909000"/>
            <a:ext cx="216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Catalog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Short Excel File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all manuals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location of source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for the different manuals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06068B8F-E5A8-4046-BE10-A72129FD4393}"/>
              </a:ext>
            </a:extLst>
          </p:cNvPr>
          <p:cNvCxnSpPr>
            <a:cxnSpLocks/>
          </p:cNvCxnSpPr>
          <p:nvPr/>
        </p:nvCxnSpPr>
        <p:spPr>
          <a:xfrm>
            <a:off x="4439816" y="1341048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Rechteck 139">
            <a:extLst>
              <a:ext uri="{FF2B5EF4-FFF2-40B4-BE49-F238E27FC236}">
                <a16:creationId xmlns:a16="http://schemas.microsoft.com/office/drawing/2014/main" id="{B4E6BF74-8159-4751-A4AC-DA6893CB99EB}"/>
              </a:ext>
            </a:extLst>
          </p:cNvPr>
          <p:cNvSpPr/>
          <p:nvPr/>
        </p:nvSpPr>
        <p:spPr>
          <a:xfrm>
            <a:off x="5735960" y="184500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Collecting all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raw texts</a:t>
            </a:r>
          </a:p>
        </p:txBody>
      </p:sp>
      <p:grpSp>
        <p:nvGrpSpPr>
          <p:cNvPr id="141" name="Gruppieren 140">
            <a:extLst>
              <a:ext uri="{FF2B5EF4-FFF2-40B4-BE49-F238E27FC236}">
                <a16:creationId xmlns:a16="http://schemas.microsoft.com/office/drawing/2014/main" id="{4F2DFF2D-40FB-4DAD-A9DB-622C874BFA98}"/>
              </a:ext>
            </a:extLst>
          </p:cNvPr>
          <p:cNvGrpSpPr/>
          <p:nvPr/>
        </p:nvGrpSpPr>
        <p:grpSpPr>
          <a:xfrm>
            <a:off x="6852084" y="1917016"/>
            <a:ext cx="360040" cy="360040"/>
            <a:chOff x="5627948" y="1484784"/>
            <a:chExt cx="360040" cy="360040"/>
          </a:xfrm>
        </p:grpSpPr>
        <p:sp>
          <p:nvSpPr>
            <p:cNvPr id="142" name="Rechteck 141">
              <a:extLst>
                <a:ext uri="{FF2B5EF4-FFF2-40B4-BE49-F238E27FC236}">
                  <a16:creationId xmlns:a16="http://schemas.microsoft.com/office/drawing/2014/main" id="{D756BF55-0D4D-4D44-AFC2-AF1EE3E574BC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43" name="Gerade Verbindung mit Pfeil 142">
              <a:extLst>
                <a:ext uri="{FF2B5EF4-FFF2-40B4-BE49-F238E27FC236}">
                  <a16:creationId xmlns:a16="http://schemas.microsoft.com/office/drawing/2014/main" id="{7429714E-C3B2-4FD8-8AEC-A0717CC53D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Gerade Verbindung mit Pfeil 143">
              <a:extLst>
                <a:ext uri="{FF2B5EF4-FFF2-40B4-BE49-F238E27FC236}">
                  <a16:creationId xmlns:a16="http://schemas.microsoft.com/office/drawing/2014/main" id="{0824E231-B165-4EC4-BB30-65FA78C5DE34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Gerade Verbindung mit Pfeil 144">
              <a:extLst>
                <a:ext uri="{FF2B5EF4-FFF2-40B4-BE49-F238E27FC236}">
                  <a16:creationId xmlns:a16="http://schemas.microsoft.com/office/drawing/2014/main" id="{F964EE8C-63AD-461D-80BD-31EC9275567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Gerade Verbindung mit Pfeil 145">
              <a:extLst>
                <a:ext uri="{FF2B5EF4-FFF2-40B4-BE49-F238E27FC236}">
                  <a16:creationId xmlns:a16="http://schemas.microsoft.com/office/drawing/2014/main" id="{0E669310-E39D-4B5E-9C3B-F691EBBF16B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8" name="Gerade Verbindung mit Pfeil 147">
            <a:extLst>
              <a:ext uri="{FF2B5EF4-FFF2-40B4-BE49-F238E27FC236}">
                <a16:creationId xmlns:a16="http://schemas.microsoft.com/office/drawing/2014/main" id="{9B885AC6-54F5-412E-8FA8-5CFC4EACA835}"/>
              </a:ext>
            </a:extLst>
          </p:cNvPr>
          <p:cNvCxnSpPr>
            <a:cxnSpLocks/>
          </p:cNvCxnSpPr>
          <p:nvPr/>
        </p:nvCxnSpPr>
        <p:spPr>
          <a:xfrm>
            <a:off x="4583832" y="2061032"/>
            <a:ext cx="11521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Rechteck 148">
            <a:extLst>
              <a:ext uri="{FF2B5EF4-FFF2-40B4-BE49-F238E27FC236}">
                <a16:creationId xmlns:a16="http://schemas.microsoft.com/office/drawing/2014/main" id="{83F0C552-D925-4040-97A3-856E269943AA}"/>
              </a:ext>
            </a:extLst>
          </p:cNvPr>
          <p:cNvSpPr/>
          <p:nvPr/>
        </p:nvSpPr>
        <p:spPr>
          <a:xfrm>
            <a:off x="479376" y="1989096"/>
            <a:ext cx="2160000" cy="1656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Raw Inputs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Descriptions of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functions are documented in the C/C++ files in comments, using an enhanced JSON format.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Other contents such as introductory parts are described in additional text files, also using enhanced JSON format</a:t>
            </a:r>
          </a:p>
        </p:txBody>
      </p:sp>
      <p:sp>
        <p:nvSpPr>
          <p:cNvPr id="151" name="Flussdiagramm: Dokument 150">
            <a:extLst>
              <a:ext uri="{FF2B5EF4-FFF2-40B4-BE49-F238E27FC236}">
                <a16:creationId xmlns:a16="http://schemas.microsoft.com/office/drawing/2014/main" id="{727E043A-AB8C-433B-9643-3FBC3DCE3A8D}"/>
              </a:ext>
            </a:extLst>
          </p:cNvPr>
          <p:cNvSpPr/>
          <p:nvPr/>
        </p:nvSpPr>
        <p:spPr>
          <a:xfrm>
            <a:off x="7896200" y="2205048"/>
            <a:ext cx="1584176" cy="575832"/>
          </a:xfrm>
          <a:prstGeom prst="flowChartDocumen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Master File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JSON</a:t>
            </a:r>
          </a:p>
        </p:txBody>
      </p:sp>
      <p:cxnSp>
        <p:nvCxnSpPr>
          <p:cNvPr id="155" name="Gerade Verbindung mit Pfeil 154">
            <a:extLst>
              <a:ext uri="{FF2B5EF4-FFF2-40B4-BE49-F238E27FC236}">
                <a16:creationId xmlns:a16="http://schemas.microsoft.com/office/drawing/2014/main" id="{2E1140DB-FAF8-4EFE-B610-925EEA4C67A4}"/>
              </a:ext>
            </a:extLst>
          </p:cNvPr>
          <p:cNvCxnSpPr>
            <a:cxnSpLocks/>
          </p:cNvCxnSpPr>
          <p:nvPr/>
        </p:nvCxnSpPr>
        <p:spPr>
          <a:xfrm>
            <a:off x="7320136" y="227705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echteck 157">
            <a:extLst>
              <a:ext uri="{FF2B5EF4-FFF2-40B4-BE49-F238E27FC236}">
                <a16:creationId xmlns:a16="http://schemas.microsoft.com/office/drawing/2014/main" id="{EC1290AF-2C87-4D63-81B1-4BF3A4A01C94}"/>
              </a:ext>
            </a:extLst>
          </p:cNvPr>
          <p:cNvSpPr/>
          <p:nvPr/>
        </p:nvSpPr>
        <p:spPr>
          <a:xfrm>
            <a:off x="5735960" y="25650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Verification</a:t>
            </a:r>
          </a:p>
        </p:txBody>
      </p:sp>
      <p:cxnSp>
        <p:nvCxnSpPr>
          <p:cNvPr id="159" name="Gerade Verbindung mit Pfeil 158">
            <a:extLst>
              <a:ext uri="{FF2B5EF4-FFF2-40B4-BE49-F238E27FC236}">
                <a16:creationId xmlns:a16="http://schemas.microsoft.com/office/drawing/2014/main" id="{056DBCFF-F5D0-4644-9E58-AAD4B5EE478D}"/>
              </a:ext>
            </a:extLst>
          </p:cNvPr>
          <p:cNvCxnSpPr>
            <a:cxnSpLocks/>
          </p:cNvCxnSpPr>
          <p:nvPr/>
        </p:nvCxnSpPr>
        <p:spPr>
          <a:xfrm>
            <a:off x="6528048" y="234906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Gerade Verbindung mit Pfeil 159">
            <a:extLst>
              <a:ext uri="{FF2B5EF4-FFF2-40B4-BE49-F238E27FC236}">
                <a16:creationId xmlns:a16="http://schemas.microsoft.com/office/drawing/2014/main" id="{2E18FC6F-C4FB-4083-B39F-60EDE70940C2}"/>
              </a:ext>
            </a:extLst>
          </p:cNvPr>
          <p:cNvCxnSpPr>
            <a:cxnSpLocks/>
          </p:cNvCxnSpPr>
          <p:nvPr/>
        </p:nvCxnSpPr>
        <p:spPr>
          <a:xfrm flipH="1">
            <a:off x="7320136" y="263709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Rechteck: gefaltete Ecke 161">
            <a:extLst>
              <a:ext uri="{FF2B5EF4-FFF2-40B4-BE49-F238E27FC236}">
                <a16:creationId xmlns:a16="http://schemas.microsoft.com/office/drawing/2014/main" id="{CC382575-EC8B-49B3-A4C0-1B0081F9F03A}"/>
              </a:ext>
            </a:extLst>
          </p:cNvPr>
          <p:cNvSpPr/>
          <p:nvPr/>
        </p:nvSpPr>
        <p:spPr>
          <a:xfrm>
            <a:off x="6888088" y="2637096"/>
            <a:ext cx="288008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3" name="Rechteck 162">
            <a:extLst>
              <a:ext uri="{FF2B5EF4-FFF2-40B4-BE49-F238E27FC236}">
                <a16:creationId xmlns:a16="http://schemas.microsoft.com/office/drawing/2014/main" id="{01BD474B-A906-464B-801B-96EE58C751FB}"/>
              </a:ext>
            </a:extLst>
          </p:cNvPr>
          <p:cNvSpPr/>
          <p:nvPr/>
        </p:nvSpPr>
        <p:spPr>
          <a:xfrm>
            <a:off x="7896200" y="2781128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Verification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Ensures that contents provided fulfill the structural guidelines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4" name="Rechteck 163">
            <a:extLst>
              <a:ext uri="{FF2B5EF4-FFF2-40B4-BE49-F238E27FC236}">
                <a16:creationId xmlns:a16="http://schemas.microsoft.com/office/drawing/2014/main" id="{D3C5FF6C-C53C-44EC-AA4A-1FC44B4A5E44}"/>
              </a:ext>
            </a:extLst>
          </p:cNvPr>
          <p:cNvSpPr/>
          <p:nvPr/>
        </p:nvSpPr>
        <p:spPr>
          <a:xfrm>
            <a:off x="5735960" y="328512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 all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keywords</a:t>
            </a:r>
          </a:p>
        </p:txBody>
      </p:sp>
      <p:cxnSp>
        <p:nvCxnSpPr>
          <p:cNvPr id="165" name="Gerade Verbindung mit Pfeil 164">
            <a:extLst>
              <a:ext uri="{FF2B5EF4-FFF2-40B4-BE49-F238E27FC236}">
                <a16:creationId xmlns:a16="http://schemas.microsoft.com/office/drawing/2014/main" id="{DB497DB9-F95D-4073-9212-1E4BBAF339EC}"/>
              </a:ext>
            </a:extLst>
          </p:cNvPr>
          <p:cNvCxnSpPr>
            <a:cxnSpLocks/>
          </p:cNvCxnSpPr>
          <p:nvPr/>
        </p:nvCxnSpPr>
        <p:spPr>
          <a:xfrm>
            <a:off x="6528048" y="306914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7" name="Gruppieren 196">
            <a:extLst>
              <a:ext uri="{FF2B5EF4-FFF2-40B4-BE49-F238E27FC236}">
                <a16:creationId xmlns:a16="http://schemas.microsoft.com/office/drawing/2014/main" id="{D35B7F33-A29A-4BEF-B5EF-55FE18634501}"/>
              </a:ext>
            </a:extLst>
          </p:cNvPr>
          <p:cNvGrpSpPr/>
          <p:nvPr/>
        </p:nvGrpSpPr>
        <p:grpSpPr>
          <a:xfrm>
            <a:off x="6744000" y="3429080"/>
            <a:ext cx="432048" cy="288048"/>
            <a:chOff x="6744072" y="3932952"/>
            <a:chExt cx="432048" cy="288048"/>
          </a:xfrm>
        </p:grpSpPr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CB96FA31-A789-450C-9B9C-A4E3B78CADAC}"/>
                </a:ext>
              </a:extLst>
            </p:cNvPr>
            <p:cNvSpPr/>
            <p:nvPr/>
          </p:nvSpPr>
          <p:spPr>
            <a:xfrm>
              <a:off x="6744072" y="3968972"/>
              <a:ext cx="144016" cy="14401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68" name="Gerader Verbinder 167">
              <a:extLst>
                <a:ext uri="{FF2B5EF4-FFF2-40B4-BE49-F238E27FC236}">
                  <a16:creationId xmlns:a16="http://schemas.microsoft.com/office/drawing/2014/main" id="{4BD823C2-8DC4-43FB-B717-A990260857A6}"/>
                </a:ext>
              </a:extLst>
            </p:cNvPr>
            <p:cNvCxnSpPr>
              <a:cxnSpLocks/>
              <a:stCxn id="166" idx="6"/>
            </p:cNvCxnSpPr>
            <p:nvPr/>
          </p:nvCxnSpPr>
          <p:spPr>
            <a:xfrm>
              <a:off x="6888088" y="404098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6" name="Gruppieren 195">
              <a:extLst>
                <a:ext uri="{FF2B5EF4-FFF2-40B4-BE49-F238E27FC236}">
                  <a16:creationId xmlns:a16="http://schemas.microsoft.com/office/drawing/2014/main" id="{A5E7F542-9FCA-4579-B9CB-C5C793EEEA68}"/>
                </a:ext>
              </a:extLst>
            </p:cNvPr>
            <p:cNvGrpSpPr/>
            <p:nvPr/>
          </p:nvGrpSpPr>
          <p:grpSpPr>
            <a:xfrm>
              <a:off x="7032000" y="3932952"/>
              <a:ext cx="144016" cy="108028"/>
              <a:chOff x="7032000" y="3932952"/>
              <a:chExt cx="144016" cy="108028"/>
            </a:xfrm>
          </p:grpSpPr>
          <p:cxnSp>
            <p:nvCxnSpPr>
              <p:cNvPr id="170" name="Gerader Verbinder 169">
                <a:extLst>
                  <a:ext uri="{FF2B5EF4-FFF2-40B4-BE49-F238E27FC236}">
                    <a16:creationId xmlns:a16="http://schemas.microsoft.com/office/drawing/2014/main" id="{485CEA5B-5DBF-4AE1-9B31-5C7B64C5BA9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140012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Gerader Verbinder 171">
                <a:extLst>
                  <a:ext uri="{FF2B5EF4-FFF2-40B4-BE49-F238E27FC236}">
                    <a16:creationId xmlns:a16="http://schemas.microsoft.com/office/drawing/2014/main" id="{D32C01D1-9180-49C6-A5BB-B014082DF12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068004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Gerader Verbinder 172">
                <a:extLst>
                  <a:ext uri="{FF2B5EF4-FFF2-40B4-BE49-F238E27FC236}">
                    <a16:creationId xmlns:a16="http://schemas.microsoft.com/office/drawing/2014/main" id="{24605E89-F34A-47E7-AB98-055295F5E63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32000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Gerader Verbinder 173">
                <a:extLst>
                  <a:ext uri="{FF2B5EF4-FFF2-40B4-BE49-F238E27FC236}">
                    <a16:creationId xmlns:a16="http://schemas.microsoft.com/office/drawing/2014/main" id="{F39AFE2B-F887-4A9E-A210-2E63623AAC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04008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Gerader Verbinder 176">
              <a:extLst>
                <a:ext uri="{FF2B5EF4-FFF2-40B4-BE49-F238E27FC236}">
                  <a16:creationId xmlns:a16="http://schemas.microsoft.com/office/drawing/2014/main" id="{39E79213-F746-4EFF-AA5D-01687DB87EAB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12988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Gerader Verbinder 177">
              <a:extLst>
                <a:ext uri="{FF2B5EF4-FFF2-40B4-BE49-F238E27FC236}">
                  <a16:creationId xmlns:a16="http://schemas.microsoft.com/office/drawing/2014/main" id="{2777A302-82CB-4F5C-A25F-8A7B9B5E6F80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48992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Gerader Verbinder 178">
              <a:extLst>
                <a:ext uri="{FF2B5EF4-FFF2-40B4-BE49-F238E27FC236}">
                  <a16:creationId xmlns:a16="http://schemas.microsoft.com/office/drawing/2014/main" id="{18A35A0E-C1ED-41BE-8A0E-DCE6443CD6D2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84996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Gerader Verbinder 179">
              <a:extLst>
                <a:ext uri="{FF2B5EF4-FFF2-40B4-BE49-F238E27FC236}">
                  <a16:creationId xmlns:a16="http://schemas.microsoft.com/office/drawing/2014/main" id="{DE5E8FE4-5517-459A-A403-EAA0DCFFD44E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22100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2" name="Rechteck 181">
            <a:extLst>
              <a:ext uri="{FF2B5EF4-FFF2-40B4-BE49-F238E27FC236}">
                <a16:creationId xmlns:a16="http://schemas.microsoft.com/office/drawing/2014/main" id="{7C1159A1-A72E-489C-B11D-117A0C24AA61}"/>
              </a:ext>
            </a:extLst>
          </p:cNvPr>
          <p:cNvSpPr/>
          <p:nvPr/>
        </p:nvSpPr>
        <p:spPr>
          <a:xfrm>
            <a:off x="7896200" y="328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Collect all Keywords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Structured handling of all keywords and function names allowing convenient cross referencing and index pages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83" name="Gerade Verbindung mit Pfeil 182">
            <a:extLst>
              <a:ext uri="{FF2B5EF4-FFF2-40B4-BE49-F238E27FC236}">
                <a16:creationId xmlns:a16="http://schemas.microsoft.com/office/drawing/2014/main" id="{72A95618-D42B-42C2-A87B-3445324D2B3D}"/>
              </a:ext>
            </a:extLst>
          </p:cNvPr>
          <p:cNvCxnSpPr>
            <a:cxnSpLocks/>
          </p:cNvCxnSpPr>
          <p:nvPr/>
        </p:nvCxnSpPr>
        <p:spPr>
          <a:xfrm>
            <a:off x="5088000" y="2205128"/>
            <a:ext cx="64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Gerade Verbindung mit Pfeil 184">
            <a:extLst>
              <a:ext uri="{FF2B5EF4-FFF2-40B4-BE49-F238E27FC236}">
                <a16:creationId xmlns:a16="http://schemas.microsoft.com/office/drawing/2014/main" id="{8697814C-7736-4913-8E3C-27E93CDADCD6}"/>
              </a:ext>
            </a:extLst>
          </p:cNvPr>
          <p:cNvCxnSpPr>
            <a:cxnSpLocks/>
          </p:cNvCxnSpPr>
          <p:nvPr/>
        </p:nvCxnSpPr>
        <p:spPr>
          <a:xfrm>
            <a:off x="4584000" y="299712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Gerade Verbindung mit Pfeil 186">
            <a:extLst>
              <a:ext uri="{FF2B5EF4-FFF2-40B4-BE49-F238E27FC236}">
                <a16:creationId xmlns:a16="http://schemas.microsoft.com/office/drawing/2014/main" id="{F1F632CF-C608-4C15-B23F-0388749D7949}"/>
              </a:ext>
            </a:extLst>
          </p:cNvPr>
          <p:cNvCxnSpPr>
            <a:cxnSpLocks/>
          </p:cNvCxnSpPr>
          <p:nvPr/>
        </p:nvCxnSpPr>
        <p:spPr>
          <a:xfrm flipV="1">
            <a:off x="5088000" y="2205128"/>
            <a:ext cx="0" cy="79200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Flussdiagramm: Dokument 191">
            <a:extLst>
              <a:ext uri="{FF2B5EF4-FFF2-40B4-BE49-F238E27FC236}">
                <a16:creationId xmlns:a16="http://schemas.microsoft.com/office/drawing/2014/main" id="{A6AEEFC5-5289-4ABE-87FB-86C92DD598D3}"/>
              </a:ext>
            </a:extLst>
          </p:cNvPr>
          <p:cNvSpPr/>
          <p:nvPr/>
        </p:nvSpPr>
        <p:spPr>
          <a:xfrm>
            <a:off x="2856000" y="400500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Revolving</a:t>
            </a:r>
          </a:p>
          <a:p>
            <a:r>
              <a:rPr lang="en-US" sz="1200" b="1" dirty="0" err="1">
                <a:solidFill>
                  <a:schemeClr val="tx1"/>
                </a:solidFill>
              </a:rPr>
              <a:t>ToC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" name="Rechteck 193">
            <a:extLst>
              <a:ext uri="{FF2B5EF4-FFF2-40B4-BE49-F238E27FC236}">
                <a16:creationId xmlns:a16="http://schemas.microsoft.com/office/drawing/2014/main" id="{B44FB9F6-B756-4A1A-BAE1-F55B03023040}"/>
              </a:ext>
            </a:extLst>
          </p:cNvPr>
          <p:cNvSpPr/>
          <p:nvPr/>
        </p:nvSpPr>
        <p:spPr>
          <a:xfrm>
            <a:off x="480000" y="3716888"/>
            <a:ext cx="2160000" cy="1224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Revolving Table of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puts all individual raw document sections into a given order and hierarchy level in the document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Both user     and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program update this table mutually</a:t>
            </a:r>
          </a:p>
        </p:txBody>
      </p:sp>
      <p:sp>
        <p:nvSpPr>
          <p:cNvPr id="198" name="Rechteck 197">
            <a:extLst>
              <a:ext uri="{FF2B5EF4-FFF2-40B4-BE49-F238E27FC236}">
                <a16:creationId xmlns:a16="http://schemas.microsoft.com/office/drawing/2014/main" id="{F1254DD4-DDD5-4AED-A71E-9DCFED4D0505}"/>
              </a:ext>
            </a:extLst>
          </p:cNvPr>
          <p:cNvSpPr/>
          <p:nvPr/>
        </p:nvSpPr>
        <p:spPr>
          <a:xfrm>
            <a:off x="5736000" y="4005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Load &amp; process</a:t>
            </a:r>
          </a:p>
          <a:p>
            <a:r>
              <a:rPr lang="en-US" sz="1100" b="1">
                <a:solidFill>
                  <a:schemeClr val="bg1">
                    <a:lumMod val="95000"/>
                  </a:schemeClr>
                </a:solidFill>
              </a:rPr>
              <a:t>Revolving ToC</a:t>
            </a:r>
            <a:endParaRPr lang="en-US" sz="11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1" name="Rechteck 200">
            <a:extLst>
              <a:ext uri="{FF2B5EF4-FFF2-40B4-BE49-F238E27FC236}">
                <a16:creationId xmlns:a16="http://schemas.microsoft.com/office/drawing/2014/main" id="{4D208EAF-80AA-4715-8B92-0DAE1F181427}"/>
              </a:ext>
            </a:extLst>
          </p:cNvPr>
          <p:cNvSpPr/>
          <p:nvPr/>
        </p:nvSpPr>
        <p:spPr>
          <a:xfrm>
            <a:off x="7896000" y="400524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Process Revolving </a:t>
            </a:r>
            <a:r>
              <a:rPr lang="en-US" sz="1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ToC</a:t>
            </a:r>
            <a:endParaRPr lang="en-US" sz="1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titles of new contents into placeholders or at the bottom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further info (links, keywords)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 chapter/section renumbering</a:t>
            </a:r>
          </a:p>
        </p:txBody>
      </p:sp>
      <p:cxnSp>
        <p:nvCxnSpPr>
          <p:cNvPr id="202" name="Gerade Verbindung mit Pfeil 201">
            <a:extLst>
              <a:ext uri="{FF2B5EF4-FFF2-40B4-BE49-F238E27FC236}">
                <a16:creationId xmlns:a16="http://schemas.microsoft.com/office/drawing/2014/main" id="{E0F8285A-B482-4458-8E86-873517CE43A7}"/>
              </a:ext>
            </a:extLst>
          </p:cNvPr>
          <p:cNvCxnSpPr>
            <a:cxnSpLocks/>
          </p:cNvCxnSpPr>
          <p:nvPr/>
        </p:nvCxnSpPr>
        <p:spPr>
          <a:xfrm>
            <a:off x="4440000" y="4293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Gerade Verbindung mit Pfeil 202">
            <a:extLst>
              <a:ext uri="{FF2B5EF4-FFF2-40B4-BE49-F238E27FC236}">
                <a16:creationId xmlns:a16="http://schemas.microsoft.com/office/drawing/2014/main" id="{F0ED45CE-68D8-449F-ABC1-E4B20ED7DFCC}"/>
              </a:ext>
            </a:extLst>
          </p:cNvPr>
          <p:cNvCxnSpPr>
            <a:cxnSpLocks/>
          </p:cNvCxnSpPr>
          <p:nvPr/>
        </p:nvCxnSpPr>
        <p:spPr>
          <a:xfrm flipH="1">
            <a:off x="4440000" y="4149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eck 203">
            <a:extLst>
              <a:ext uri="{FF2B5EF4-FFF2-40B4-BE49-F238E27FC236}">
                <a16:creationId xmlns:a16="http://schemas.microsoft.com/office/drawing/2014/main" id="{CDD4AF36-9050-4310-9DB3-D931DFA3BD1F}"/>
              </a:ext>
            </a:extLst>
          </p:cNvPr>
          <p:cNvSpPr/>
          <p:nvPr/>
        </p:nvSpPr>
        <p:spPr>
          <a:xfrm>
            <a:off x="5736000" y="472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Navigator Bar</a:t>
            </a:r>
          </a:p>
        </p:txBody>
      </p:sp>
      <p:cxnSp>
        <p:nvCxnSpPr>
          <p:cNvPr id="205" name="Gerade Verbindung mit Pfeil 204">
            <a:extLst>
              <a:ext uri="{FF2B5EF4-FFF2-40B4-BE49-F238E27FC236}">
                <a16:creationId xmlns:a16="http://schemas.microsoft.com/office/drawing/2014/main" id="{A3CE739D-DDCF-43FD-A2AC-3C7E7A25CDD7}"/>
              </a:ext>
            </a:extLst>
          </p:cNvPr>
          <p:cNvCxnSpPr>
            <a:cxnSpLocks/>
          </p:cNvCxnSpPr>
          <p:nvPr/>
        </p:nvCxnSpPr>
        <p:spPr>
          <a:xfrm>
            <a:off x="6528000" y="450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Rechteck 205">
            <a:extLst>
              <a:ext uri="{FF2B5EF4-FFF2-40B4-BE49-F238E27FC236}">
                <a16:creationId xmlns:a16="http://schemas.microsoft.com/office/drawing/2014/main" id="{55B8F3C1-DE45-4984-9CAE-821AD33CB1E1}"/>
              </a:ext>
            </a:extLst>
          </p:cNvPr>
          <p:cNvSpPr/>
          <p:nvPr/>
        </p:nvSpPr>
        <p:spPr>
          <a:xfrm>
            <a:off x="7896000" y="4869000"/>
            <a:ext cx="3887800" cy="432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Navigation Bar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Left-hand menu to select section to see</a:t>
            </a:r>
          </a:p>
        </p:txBody>
      </p:sp>
      <p:sp>
        <p:nvSpPr>
          <p:cNvPr id="207" name="Rechteck 206">
            <a:extLst>
              <a:ext uri="{FF2B5EF4-FFF2-40B4-BE49-F238E27FC236}">
                <a16:creationId xmlns:a16="http://schemas.microsoft.com/office/drawing/2014/main" id="{7D0D9928-DDB8-40AD-92D9-1E5A704DF774}"/>
              </a:ext>
            </a:extLst>
          </p:cNvPr>
          <p:cNvSpPr/>
          <p:nvPr/>
        </p:nvSpPr>
        <p:spPr>
          <a:xfrm>
            <a:off x="5736000" y="544470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Generate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</a:t>
            </a:r>
          </a:p>
        </p:txBody>
      </p:sp>
      <p:cxnSp>
        <p:nvCxnSpPr>
          <p:cNvPr id="208" name="Gerade Verbindung mit Pfeil 207">
            <a:extLst>
              <a:ext uri="{FF2B5EF4-FFF2-40B4-BE49-F238E27FC236}">
                <a16:creationId xmlns:a16="http://schemas.microsoft.com/office/drawing/2014/main" id="{2D79BC2D-94BF-42DA-AE84-A1310BEAB68B}"/>
              </a:ext>
            </a:extLst>
          </p:cNvPr>
          <p:cNvCxnSpPr>
            <a:cxnSpLocks/>
          </p:cNvCxnSpPr>
          <p:nvPr/>
        </p:nvCxnSpPr>
        <p:spPr>
          <a:xfrm>
            <a:off x="6528000" y="522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Rechteck 208">
            <a:extLst>
              <a:ext uri="{FF2B5EF4-FFF2-40B4-BE49-F238E27FC236}">
                <a16:creationId xmlns:a16="http://schemas.microsoft.com/office/drawing/2014/main" id="{300BE6B6-D486-4CC2-88B0-5CCDA614A7EF}"/>
              </a:ext>
            </a:extLst>
          </p:cNvPr>
          <p:cNvSpPr/>
          <p:nvPr/>
        </p:nvSpPr>
        <p:spPr>
          <a:xfrm>
            <a:off x="7896000" y="530076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Formatted text and tables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Pictures included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b="1" dirty="0">
                <a:solidFill>
                  <a:srgbClr val="3264C8"/>
                </a:solidFill>
              </a:rPr>
              <a:t>Execute all </a:t>
            </a:r>
            <a:r>
              <a:rPr lang="en-US" sz="1000" b="1" dirty="0" err="1">
                <a:solidFill>
                  <a:srgbClr val="3264C8"/>
                </a:solidFill>
              </a:rPr>
              <a:t>B4P</a:t>
            </a:r>
            <a:r>
              <a:rPr lang="en-US" sz="1000" b="1" dirty="0">
                <a:solidFill>
                  <a:srgbClr val="3264C8"/>
                </a:solidFill>
              </a:rPr>
              <a:t> program examples automatically and add their outputs into the doc contents</a:t>
            </a:r>
          </a:p>
        </p:txBody>
      </p:sp>
      <p:sp>
        <p:nvSpPr>
          <p:cNvPr id="210" name="Rechteck 209">
            <a:extLst>
              <a:ext uri="{FF2B5EF4-FFF2-40B4-BE49-F238E27FC236}">
                <a16:creationId xmlns:a16="http://schemas.microsoft.com/office/drawing/2014/main" id="{53E645E0-840D-44D9-BA56-EE6BB4C7FB48}"/>
              </a:ext>
            </a:extLst>
          </p:cNvPr>
          <p:cNvSpPr/>
          <p:nvPr/>
        </p:nvSpPr>
        <p:spPr>
          <a:xfrm>
            <a:off x="5736000" y="616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Place all web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 in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staging area</a:t>
            </a:r>
          </a:p>
        </p:txBody>
      </p:sp>
      <p:cxnSp>
        <p:nvCxnSpPr>
          <p:cNvPr id="211" name="Gerade Verbindung mit Pfeil 210">
            <a:extLst>
              <a:ext uri="{FF2B5EF4-FFF2-40B4-BE49-F238E27FC236}">
                <a16:creationId xmlns:a16="http://schemas.microsoft.com/office/drawing/2014/main" id="{6DB3D894-7A94-4B23-97AA-52D511B92775}"/>
              </a:ext>
            </a:extLst>
          </p:cNvPr>
          <p:cNvCxnSpPr>
            <a:cxnSpLocks/>
          </p:cNvCxnSpPr>
          <p:nvPr/>
        </p:nvCxnSpPr>
        <p:spPr>
          <a:xfrm>
            <a:off x="6528000" y="5948816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Gerade Verbindung mit Pfeil 211">
            <a:extLst>
              <a:ext uri="{FF2B5EF4-FFF2-40B4-BE49-F238E27FC236}">
                <a16:creationId xmlns:a16="http://schemas.microsoft.com/office/drawing/2014/main" id="{6A7BE7C6-1AA6-41D7-9C92-F85CD57A385A}"/>
              </a:ext>
            </a:extLst>
          </p:cNvPr>
          <p:cNvCxnSpPr>
            <a:cxnSpLocks/>
          </p:cNvCxnSpPr>
          <p:nvPr/>
        </p:nvCxnSpPr>
        <p:spPr>
          <a:xfrm>
            <a:off x="6528000" y="162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Gerade Verbindung mit Pfeil 212">
            <a:extLst>
              <a:ext uri="{FF2B5EF4-FFF2-40B4-BE49-F238E27FC236}">
                <a16:creationId xmlns:a16="http://schemas.microsoft.com/office/drawing/2014/main" id="{8EE53C1C-CF1D-48A7-9E9F-8F5AB0FD45C9}"/>
              </a:ext>
            </a:extLst>
          </p:cNvPr>
          <p:cNvCxnSpPr>
            <a:cxnSpLocks/>
          </p:cNvCxnSpPr>
          <p:nvPr/>
        </p:nvCxnSpPr>
        <p:spPr>
          <a:xfrm>
            <a:off x="6528000" y="378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Rechteck 213">
            <a:extLst>
              <a:ext uri="{FF2B5EF4-FFF2-40B4-BE49-F238E27FC236}">
                <a16:creationId xmlns:a16="http://schemas.microsoft.com/office/drawing/2014/main" id="{B0E4B87D-67F8-4D3B-97EE-6BD65A19A582}"/>
              </a:ext>
            </a:extLst>
          </p:cNvPr>
          <p:cNvSpPr/>
          <p:nvPr/>
        </p:nvSpPr>
        <p:spPr>
          <a:xfrm>
            <a:off x="7896000" y="616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Staging Area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All files (HTML, JPG,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style.css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PDF, etc.) are moved to the staging area, ready for one-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mouseclick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publication on the Internet: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grpSp>
        <p:nvGrpSpPr>
          <p:cNvPr id="215" name="Gruppieren 214">
            <a:extLst>
              <a:ext uri="{FF2B5EF4-FFF2-40B4-BE49-F238E27FC236}">
                <a16:creationId xmlns:a16="http://schemas.microsoft.com/office/drawing/2014/main" id="{A7E05906-2655-428E-8F80-CFE4B3102499}"/>
              </a:ext>
            </a:extLst>
          </p:cNvPr>
          <p:cNvGrpSpPr/>
          <p:nvPr/>
        </p:nvGrpSpPr>
        <p:grpSpPr>
          <a:xfrm>
            <a:off x="6960000" y="4149000"/>
            <a:ext cx="309378" cy="250656"/>
            <a:chOff x="6758156" y="1908017"/>
            <a:chExt cx="410623" cy="332683"/>
          </a:xfrm>
        </p:grpSpPr>
        <p:sp>
          <p:nvSpPr>
            <p:cNvPr id="216" name="Freihandform: Form 215">
              <a:extLst>
                <a:ext uri="{FF2B5EF4-FFF2-40B4-BE49-F238E27FC236}">
                  <a16:creationId xmlns:a16="http://schemas.microsoft.com/office/drawing/2014/main" id="{7BB43CDD-3AE2-4E26-BAA9-0BAF3122C00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217" name="Freihandform: Form 216">
              <a:extLst>
                <a:ext uri="{FF2B5EF4-FFF2-40B4-BE49-F238E27FC236}">
                  <a16:creationId xmlns:a16="http://schemas.microsoft.com/office/drawing/2014/main" id="{8A786354-717A-47C0-A9EF-B9B1E5E345BA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7C1F8259-9C4B-471F-9FC9-F673DE524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00" y="5076763"/>
            <a:ext cx="5265938" cy="9442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sp>
        <p:nvSpPr>
          <p:cNvPr id="5" name="Ellipse 4">
            <a:extLst>
              <a:ext uri="{FF2B5EF4-FFF2-40B4-BE49-F238E27FC236}">
                <a16:creationId xmlns:a16="http://schemas.microsoft.com/office/drawing/2014/main" id="{C03930EB-DDA6-40A1-82E5-2E72CFBE0B49}"/>
              </a:ext>
            </a:extLst>
          </p:cNvPr>
          <p:cNvSpPr/>
          <p:nvPr/>
        </p:nvSpPr>
        <p:spPr>
          <a:xfrm>
            <a:off x="1272000" y="4545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7" name="Ellipse 76">
            <a:extLst>
              <a:ext uri="{FF2B5EF4-FFF2-40B4-BE49-F238E27FC236}">
                <a16:creationId xmlns:a16="http://schemas.microsoft.com/office/drawing/2014/main" id="{163467DE-79A5-432A-844D-5778EAC3C6B3}"/>
              </a:ext>
            </a:extLst>
          </p:cNvPr>
          <p:cNvSpPr/>
          <p:nvPr/>
        </p:nvSpPr>
        <p:spPr>
          <a:xfrm>
            <a:off x="2460000" y="4545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8" name="Ellipse 77">
            <a:extLst>
              <a:ext uri="{FF2B5EF4-FFF2-40B4-BE49-F238E27FC236}">
                <a16:creationId xmlns:a16="http://schemas.microsoft.com/office/drawing/2014/main" id="{2D436DB4-685E-48AD-8211-520C19CF9A51}"/>
              </a:ext>
            </a:extLst>
          </p:cNvPr>
          <p:cNvSpPr/>
          <p:nvPr/>
        </p:nvSpPr>
        <p:spPr>
          <a:xfrm>
            <a:off x="120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9" name="Ellipse 78">
            <a:extLst>
              <a:ext uri="{FF2B5EF4-FFF2-40B4-BE49-F238E27FC236}">
                <a16:creationId xmlns:a16="http://schemas.microsoft.com/office/drawing/2014/main" id="{05208D26-16F4-4067-94C1-EDEACB010569}"/>
              </a:ext>
            </a:extLst>
          </p:cNvPr>
          <p:cNvSpPr/>
          <p:nvPr/>
        </p:nvSpPr>
        <p:spPr>
          <a:xfrm>
            <a:off x="1344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1" name="Ellipse 80">
            <a:extLst>
              <a:ext uri="{FF2B5EF4-FFF2-40B4-BE49-F238E27FC236}">
                <a16:creationId xmlns:a16="http://schemas.microsoft.com/office/drawing/2014/main" id="{CB420996-1E87-4DD0-8299-AA93313F84DC}"/>
              </a:ext>
            </a:extLst>
          </p:cNvPr>
          <p:cNvSpPr/>
          <p:nvPr/>
        </p:nvSpPr>
        <p:spPr>
          <a:xfrm>
            <a:off x="436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2" name="Ellipse 81">
            <a:extLst>
              <a:ext uri="{FF2B5EF4-FFF2-40B4-BE49-F238E27FC236}">
                <a16:creationId xmlns:a16="http://schemas.microsoft.com/office/drawing/2014/main" id="{14CDE897-CD49-4DA5-8A18-4C1EF56B661F}"/>
              </a:ext>
            </a:extLst>
          </p:cNvPr>
          <p:cNvSpPr/>
          <p:nvPr/>
        </p:nvSpPr>
        <p:spPr>
          <a:xfrm>
            <a:off x="552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3" name="Ellipse 82">
            <a:extLst>
              <a:ext uri="{FF2B5EF4-FFF2-40B4-BE49-F238E27FC236}">
                <a16:creationId xmlns:a16="http://schemas.microsoft.com/office/drawing/2014/main" id="{BBBCA431-8539-4456-A82D-9C681FEC557D}"/>
              </a:ext>
            </a:extLst>
          </p:cNvPr>
          <p:cNvSpPr/>
          <p:nvPr/>
        </p:nvSpPr>
        <p:spPr>
          <a:xfrm>
            <a:off x="984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4" name="Ellipse 83">
            <a:extLst>
              <a:ext uri="{FF2B5EF4-FFF2-40B4-BE49-F238E27FC236}">
                <a16:creationId xmlns:a16="http://schemas.microsoft.com/office/drawing/2014/main" id="{3BC072CD-D01E-446F-83D6-1DCAAEB16E1D}"/>
              </a:ext>
            </a:extLst>
          </p:cNvPr>
          <p:cNvSpPr/>
          <p:nvPr/>
        </p:nvSpPr>
        <p:spPr>
          <a:xfrm>
            <a:off x="1776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5" name="Ellipse 84">
            <a:extLst>
              <a:ext uri="{FF2B5EF4-FFF2-40B4-BE49-F238E27FC236}">
                <a16:creationId xmlns:a16="http://schemas.microsoft.com/office/drawing/2014/main" id="{25C198DF-ECC2-4065-9151-E19A52E40FDA}"/>
              </a:ext>
            </a:extLst>
          </p:cNvPr>
          <p:cNvSpPr/>
          <p:nvPr/>
        </p:nvSpPr>
        <p:spPr>
          <a:xfrm>
            <a:off x="184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7" name="Ellipse 86">
            <a:extLst>
              <a:ext uri="{FF2B5EF4-FFF2-40B4-BE49-F238E27FC236}">
                <a16:creationId xmlns:a16="http://schemas.microsoft.com/office/drawing/2014/main" id="{32C5D142-BE4E-4466-A621-B6961AB08FDB}"/>
              </a:ext>
            </a:extLst>
          </p:cNvPr>
          <p:cNvSpPr/>
          <p:nvPr/>
        </p:nvSpPr>
        <p:spPr>
          <a:xfrm>
            <a:off x="328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8" name="Rechteck: gefaltete Ecke 87">
            <a:extLst>
              <a:ext uri="{FF2B5EF4-FFF2-40B4-BE49-F238E27FC236}">
                <a16:creationId xmlns:a16="http://schemas.microsoft.com/office/drawing/2014/main" id="{93A531EA-36F2-4CCE-B198-7BC04C3931F7}"/>
              </a:ext>
            </a:extLst>
          </p:cNvPr>
          <p:cNvSpPr/>
          <p:nvPr/>
        </p:nvSpPr>
        <p:spPr>
          <a:xfrm>
            <a:off x="6888000" y="551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sp>
        <p:nvSpPr>
          <p:cNvPr id="89" name="Rechteck: gefaltete Ecke 88">
            <a:extLst>
              <a:ext uri="{FF2B5EF4-FFF2-40B4-BE49-F238E27FC236}">
                <a16:creationId xmlns:a16="http://schemas.microsoft.com/office/drawing/2014/main" id="{627DDF2C-B56E-41BF-A1D7-1DA0DFBEFECF}"/>
              </a:ext>
            </a:extLst>
          </p:cNvPr>
          <p:cNvSpPr/>
          <p:nvPr/>
        </p:nvSpPr>
        <p:spPr>
          <a:xfrm>
            <a:off x="6888000" y="479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7690C91B-0191-44E0-A651-EF20F74851DE}"/>
              </a:ext>
            </a:extLst>
          </p:cNvPr>
          <p:cNvCxnSpPr>
            <a:cxnSpLocks/>
          </p:cNvCxnSpPr>
          <p:nvPr/>
        </p:nvCxnSpPr>
        <p:spPr>
          <a:xfrm flipV="1">
            <a:off x="6960000" y="4797000"/>
            <a:ext cx="0" cy="360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>
            <a:extLst>
              <a:ext uri="{FF2B5EF4-FFF2-40B4-BE49-F238E27FC236}">
                <a16:creationId xmlns:a16="http://schemas.microsoft.com/office/drawing/2014/main" id="{6D309BD1-F1D6-467D-A262-2E7F81C101C4}"/>
              </a:ext>
            </a:extLst>
          </p:cNvPr>
          <p:cNvCxnSpPr>
            <a:cxnSpLocks/>
          </p:cNvCxnSpPr>
          <p:nvPr/>
        </p:nvCxnSpPr>
        <p:spPr>
          <a:xfrm>
            <a:off x="6888000" y="4835659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>
            <a:extLst>
              <a:ext uri="{FF2B5EF4-FFF2-40B4-BE49-F238E27FC236}">
                <a16:creationId xmlns:a16="http://schemas.microsoft.com/office/drawing/2014/main" id="{7AF746D5-ADE6-4716-86B5-0B65BA295882}"/>
              </a:ext>
            </a:extLst>
          </p:cNvPr>
          <p:cNvCxnSpPr>
            <a:cxnSpLocks/>
          </p:cNvCxnSpPr>
          <p:nvPr/>
        </p:nvCxnSpPr>
        <p:spPr>
          <a:xfrm>
            <a:off x="6888000" y="4869000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>
            <a:extLst>
              <a:ext uri="{FF2B5EF4-FFF2-40B4-BE49-F238E27FC236}">
                <a16:creationId xmlns:a16="http://schemas.microsoft.com/office/drawing/2014/main" id="{3891003A-1EA6-4302-8240-C99454BF9145}"/>
              </a:ext>
            </a:extLst>
          </p:cNvPr>
          <p:cNvCxnSpPr>
            <a:cxnSpLocks/>
          </p:cNvCxnSpPr>
          <p:nvPr/>
        </p:nvCxnSpPr>
        <p:spPr>
          <a:xfrm>
            <a:off x="6888000" y="4902341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>
            <a:extLst>
              <a:ext uri="{FF2B5EF4-FFF2-40B4-BE49-F238E27FC236}">
                <a16:creationId xmlns:a16="http://schemas.microsoft.com/office/drawing/2014/main" id="{9DFD677D-0AE7-4E8B-882B-E578FE1AA12C}"/>
              </a:ext>
            </a:extLst>
          </p:cNvPr>
          <p:cNvCxnSpPr>
            <a:cxnSpLocks/>
          </p:cNvCxnSpPr>
          <p:nvPr/>
        </p:nvCxnSpPr>
        <p:spPr>
          <a:xfrm>
            <a:off x="6888000" y="4935682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BB7FEFAF-C658-4719-B3CB-A748D56AF774}"/>
              </a:ext>
            </a:extLst>
          </p:cNvPr>
          <p:cNvGrpSpPr/>
          <p:nvPr/>
        </p:nvGrpSpPr>
        <p:grpSpPr>
          <a:xfrm>
            <a:off x="6924092" y="4833156"/>
            <a:ext cx="216000" cy="216000"/>
            <a:chOff x="5016000" y="4581000"/>
            <a:chExt cx="216000" cy="216000"/>
          </a:xfrm>
        </p:grpSpPr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BE11D467-3840-4265-85CF-89A40FB76E9F}"/>
                </a:ext>
              </a:extLst>
            </p:cNvPr>
            <p:cNvSpPr/>
            <p:nvPr/>
          </p:nvSpPr>
          <p:spPr>
            <a:xfrm>
              <a:off x="5016000" y="4581000"/>
              <a:ext cx="216000" cy="216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1" name="Gruppieren 110">
              <a:extLst>
                <a:ext uri="{FF2B5EF4-FFF2-40B4-BE49-F238E27FC236}">
                  <a16:creationId xmlns:a16="http://schemas.microsoft.com/office/drawing/2014/main" id="{DAC0F919-8EE0-48A5-B8E1-38A168170D0C}"/>
                </a:ext>
              </a:extLst>
            </p:cNvPr>
            <p:cNvGrpSpPr>
              <a:grpSpLocks noChangeAspect="1"/>
            </p:cNvGrpSpPr>
            <p:nvPr/>
          </p:nvGrpSpPr>
          <p:grpSpPr>
            <a:xfrm rot="2003027">
              <a:off x="5101346" y="4597590"/>
              <a:ext cx="44998" cy="180000"/>
              <a:chOff x="5123896" y="4617132"/>
              <a:chExt cx="36000" cy="144008"/>
            </a:xfrm>
          </p:grpSpPr>
          <p:sp>
            <p:nvSpPr>
              <p:cNvPr id="113" name="Gleichschenkliges Dreieck 112">
                <a:extLst>
                  <a:ext uri="{FF2B5EF4-FFF2-40B4-BE49-F238E27FC236}">
                    <a16:creationId xmlns:a16="http://schemas.microsoft.com/office/drawing/2014/main" id="{EA87F05C-3D07-4390-AF26-2E5ED2BF7C6A}"/>
                  </a:ext>
                </a:extLst>
              </p:cNvPr>
              <p:cNvSpPr/>
              <p:nvPr/>
            </p:nvSpPr>
            <p:spPr>
              <a:xfrm>
                <a:off x="5123896" y="4617132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Gleichschenkliges Dreieck 113">
                <a:extLst>
                  <a:ext uri="{FF2B5EF4-FFF2-40B4-BE49-F238E27FC236}">
                    <a16:creationId xmlns:a16="http://schemas.microsoft.com/office/drawing/2014/main" id="{E9DCC09B-EF02-4624-A617-871250B34488}"/>
                  </a:ext>
                </a:extLst>
              </p:cNvPr>
              <p:cNvSpPr/>
              <p:nvPr/>
            </p:nvSpPr>
            <p:spPr>
              <a:xfrm flipV="1">
                <a:off x="5123896" y="4689140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7C29403E-602C-4CAD-AE40-4CC2522846EF}"/>
                </a:ext>
              </a:extLst>
            </p:cNvPr>
            <p:cNvSpPr/>
            <p:nvPr/>
          </p:nvSpPr>
          <p:spPr>
            <a:xfrm>
              <a:off x="5114081" y="4676948"/>
              <a:ext cx="18000" cy="18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5" name="Rechteck: gefaltete Ecke 114">
            <a:extLst>
              <a:ext uri="{FF2B5EF4-FFF2-40B4-BE49-F238E27FC236}">
                <a16:creationId xmlns:a16="http://schemas.microsoft.com/office/drawing/2014/main" id="{D0B6787F-0386-451F-B955-3B11134B7CB6}"/>
              </a:ext>
            </a:extLst>
          </p:cNvPr>
          <p:cNvSpPr/>
          <p:nvPr/>
        </p:nvSpPr>
        <p:spPr>
          <a:xfrm>
            <a:off x="6888088" y="6417332"/>
            <a:ext cx="360000" cy="216024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cxnSp>
        <p:nvCxnSpPr>
          <p:cNvPr id="116" name="Gerade Verbindung mit Pfeil 115">
            <a:extLst>
              <a:ext uri="{FF2B5EF4-FFF2-40B4-BE49-F238E27FC236}">
                <a16:creationId xmlns:a16="http://schemas.microsoft.com/office/drawing/2014/main" id="{D69E3DAD-4601-4E91-BE8B-421E4918F043}"/>
              </a:ext>
            </a:extLst>
          </p:cNvPr>
          <p:cNvCxnSpPr>
            <a:cxnSpLocks/>
          </p:cNvCxnSpPr>
          <p:nvPr/>
        </p:nvCxnSpPr>
        <p:spPr>
          <a:xfrm flipV="1">
            <a:off x="7032104" y="6309320"/>
            <a:ext cx="0" cy="136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hteck 122">
            <a:extLst>
              <a:ext uri="{FF2B5EF4-FFF2-40B4-BE49-F238E27FC236}">
                <a16:creationId xmlns:a16="http://schemas.microsoft.com/office/drawing/2014/main" id="{3836C227-F092-4F19-96B8-F6EDB7D26891}"/>
              </a:ext>
            </a:extLst>
          </p:cNvPr>
          <p:cNvSpPr/>
          <p:nvPr/>
        </p:nvSpPr>
        <p:spPr>
          <a:xfrm>
            <a:off x="6944534" y="6119016"/>
            <a:ext cx="216024" cy="21602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/>
                </a:solidFill>
              </a:rPr>
              <a:t>@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3" name="Flussdiagramm: Zentralspeicher 102">
            <a:extLst>
              <a:ext uri="{FF2B5EF4-FFF2-40B4-BE49-F238E27FC236}">
                <a16:creationId xmlns:a16="http://schemas.microsoft.com/office/drawing/2014/main" id="{C6D16229-BB41-4C0F-84C7-1D633FB181F2}"/>
              </a:ext>
            </a:extLst>
          </p:cNvPr>
          <p:cNvSpPr/>
          <p:nvPr/>
        </p:nvSpPr>
        <p:spPr>
          <a:xfrm>
            <a:off x="3936000" y="119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4" name="Flussdiagramm: Zentralspeicher 103">
            <a:extLst>
              <a:ext uri="{FF2B5EF4-FFF2-40B4-BE49-F238E27FC236}">
                <a16:creationId xmlns:a16="http://schemas.microsoft.com/office/drawing/2014/main" id="{6FAFB20D-2C4E-4133-A39B-9BC7FBEAF52B}"/>
              </a:ext>
            </a:extLst>
          </p:cNvPr>
          <p:cNvSpPr/>
          <p:nvPr/>
        </p:nvSpPr>
        <p:spPr>
          <a:xfrm>
            <a:off x="3936000" y="407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7" name="Rechteck 106">
            <a:extLst>
              <a:ext uri="{FF2B5EF4-FFF2-40B4-BE49-F238E27FC236}">
                <a16:creationId xmlns:a16="http://schemas.microsoft.com/office/drawing/2014/main" id="{6CAFF718-FF3F-45BE-A476-817B55FE0624}"/>
              </a:ext>
            </a:extLst>
          </p:cNvPr>
          <p:cNvSpPr/>
          <p:nvPr/>
        </p:nvSpPr>
        <p:spPr>
          <a:xfrm>
            <a:off x="7896000" y="1629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Collection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Scan all files in specified subdirectories for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relevant contents for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documentation </a:t>
            </a:r>
          </a:p>
        </p:txBody>
      </p:sp>
      <p:sp>
        <p:nvSpPr>
          <p:cNvPr id="129" name="Rechteck: gefaltete Ecke 128">
            <a:extLst>
              <a:ext uri="{FF2B5EF4-FFF2-40B4-BE49-F238E27FC236}">
                <a16:creationId xmlns:a16="http://schemas.microsoft.com/office/drawing/2014/main" id="{B339EBC3-C61E-4CD0-B44E-0623C14BA329}"/>
              </a:ext>
            </a:extLst>
          </p:cNvPr>
          <p:cNvSpPr/>
          <p:nvPr/>
        </p:nvSpPr>
        <p:spPr>
          <a:xfrm>
            <a:off x="6816000" y="119700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130" name="Picture 2" descr="Bildergebnis fÃ¼r ballpoint pen symbol">
            <a:extLst>
              <a:ext uri="{FF2B5EF4-FFF2-40B4-BE49-F238E27FC236}">
                <a16:creationId xmlns:a16="http://schemas.microsoft.com/office/drawing/2014/main" id="{BC6DD322-C2F7-4B91-B63C-6DBD29992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6828309" y="1082046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92073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02FF7FE-1E71-4643-BD24-E3D93C1C4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000" y="2133000"/>
            <a:ext cx="7992000" cy="3240000"/>
          </a:xfrm>
        </p:spPr>
        <p:txBody>
          <a:bodyPr/>
          <a:lstStyle/>
          <a:p>
            <a:pPr algn="ctr"/>
            <a:r>
              <a:rPr lang="en-US" sz="6000" dirty="0"/>
              <a:t>DEPRECATED ARCHIVE</a:t>
            </a:r>
          </a:p>
        </p:txBody>
      </p:sp>
    </p:spTree>
    <p:extLst>
      <p:ext uri="{BB962C8B-B14F-4D97-AF65-F5344CB8AC3E}">
        <p14:creationId xmlns:p14="http://schemas.microsoft.com/office/powerpoint/2010/main" val="16077881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feil: Fünfeck 64">
            <a:extLst>
              <a:ext uri="{FF2B5EF4-FFF2-40B4-BE49-F238E27FC236}">
                <a16:creationId xmlns:a16="http://schemas.microsoft.com/office/drawing/2014/main" id="{7677690F-2825-438D-99CD-CE271A13779E}"/>
              </a:ext>
            </a:extLst>
          </p:cNvPr>
          <p:cNvSpPr/>
          <p:nvPr/>
        </p:nvSpPr>
        <p:spPr>
          <a:xfrm flipH="1">
            <a:off x="6672000" y="1917000"/>
            <a:ext cx="3744000" cy="2304000"/>
          </a:xfrm>
          <a:prstGeom prst="homePlate">
            <a:avLst>
              <a:gd name="adj" fmla="val 68441"/>
            </a:avLst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4" name="Pfeil: Fünfeck 3">
            <a:extLst>
              <a:ext uri="{FF2B5EF4-FFF2-40B4-BE49-F238E27FC236}">
                <a16:creationId xmlns:a16="http://schemas.microsoft.com/office/drawing/2014/main" id="{1FFD1BFE-0814-4E73-A3C8-9076B49F2A2F}"/>
              </a:ext>
            </a:extLst>
          </p:cNvPr>
          <p:cNvSpPr/>
          <p:nvPr/>
        </p:nvSpPr>
        <p:spPr>
          <a:xfrm>
            <a:off x="1632000" y="1917000"/>
            <a:ext cx="3744000" cy="2304000"/>
          </a:xfrm>
          <a:prstGeom prst="homePlate">
            <a:avLst>
              <a:gd name="adj" fmla="val 68441"/>
            </a:avLst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The Analytics and Execution Engine: Overview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" name="Rounded Rectangle">
            <a:extLst>
              <a:ext uri="{FF2B5EF4-FFF2-40B4-BE49-F238E27FC236}">
                <a16:creationId xmlns:a16="http://schemas.microsoft.com/office/drawing/2014/main" id="{906F6C29-0A12-4C9A-8BC5-EB698990401B}"/>
              </a:ext>
            </a:extLst>
          </p:cNvPr>
          <p:cNvSpPr/>
          <p:nvPr/>
        </p:nvSpPr>
        <p:spPr>
          <a:xfrm>
            <a:off x="4315514" y="2358067"/>
            <a:ext cx="3368857" cy="1385649"/>
          </a:xfrm>
          <a:prstGeom prst="roundRect">
            <a:avLst>
              <a:gd name="adj" fmla="val 13748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8" name="TextBox 36">
            <a:extLst>
              <a:ext uri="{FF2B5EF4-FFF2-40B4-BE49-F238E27FC236}">
                <a16:creationId xmlns:a16="http://schemas.microsoft.com/office/drawing/2014/main" id="{236871DE-BD9F-416F-AC34-18EAAD0011DB}"/>
              </a:ext>
            </a:extLst>
          </p:cNvPr>
          <p:cNvSpPr txBox="1"/>
          <p:nvPr/>
        </p:nvSpPr>
        <p:spPr>
          <a:xfrm>
            <a:off x="1992000" y="2905683"/>
            <a:ext cx="924383" cy="307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noAutofit/>
          </a:bodyPr>
          <a:lstStyle>
            <a:lvl1pPr algn="r">
              <a:defRPr sz="1400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pPr algn="l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Databases</a:t>
            </a:r>
          </a:p>
        </p:txBody>
      </p:sp>
      <p:sp>
        <p:nvSpPr>
          <p:cNvPr id="19" name="TextBox 37">
            <a:extLst>
              <a:ext uri="{FF2B5EF4-FFF2-40B4-BE49-F238E27FC236}">
                <a16:creationId xmlns:a16="http://schemas.microsoft.com/office/drawing/2014/main" id="{C821B4F5-B605-4C38-A547-BB1B49E6255C}"/>
              </a:ext>
            </a:extLst>
          </p:cNvPr>
          <p:cNvSpPr txBox="1"/>
          <p:nvPr/>
        </p:nvSpPr>
        <p:spPr>
          <a:xfrm>
            <a:off x="1992000" y="2197149"/>
            <a:ext cx="84341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noAutofit/>
          </a:bodyPr>
          <a:lstStyle>
            <a:lvl1pPr algn="r">
              <a:defRPr sz="1400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pPr algn="l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files</a:t>
            </a:r>
          </a:p>
        </p:txBody>
      </p:sp>
      <p:sp>
        <p:nvSpPr>
          <p:cNvPr id="20" name="TextBox 49">
            <a:extLst>
              <a:ext uri="{FF2B5EF4-FFF2-40B4-BE49-F238E27FC236}">
                <a16:creationId xmlns:a16="http://schemas.microsoft.com/office/drawing/2014/main" id="{3DAAB80C-55BC-4CF3-A2CA-CDBAC3F1F009}"/>
              </a:ext>
            </a:extLst>
          </p:cNvPr>
          <p:cNvSpPr txBox="1"/>
          <p:nvPr/>
        </p:nvSpPr>
        <p:spPr>
          <a:xfrm>
            <a:off x="1992000" y="3633842"/>
            <a:ext cx="85842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noAutofit/>
          </a:bodyPr>
          <a:lstStyle>
            <a:lvl1pPr algn="r">
              <a:defRPr sz="1400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pPr algn="l"/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Web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</a:t>
            </a:r>
          </a:p>
        </p:txBody>
      </p:sp>
      <p:sp>
        <p:nvSpPr>
          <p:cNvPr id="22" name="TextBox 36">
            <a:extLst>
              <a:ext uri="{FF2B5EF4-FFF2-40B4-BE49-F238E27FC236}">
                <a16:creationId xmlns:a16="http://schemas.microsoft.com/office/drawing/2014/main" id="{EDB3E8C4-A338-47F1-92E8-57F27776069C}"/>
              </a:ext>
            </a:extLst>
          </p:cNvPr>
          <p:cNvSpPr txBox="1"/>
          <p:nvPr/>
        </p:nvSpPr>
        <p:spPr>
          <a:xfrm>
            <a:off x="6175123" y="4551511"/>
            <a:ext cx="1092359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>
                <a:solidFill>
                  <a:srgbClr val="535353"/>
                </a:solidFill>
              </a:defRPr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Batch</a:t>
            </a:r>
          </a:p>
          <a:p>
            <a:pPr algn="ctr">
              <a:defRPr sz="1400">
                <a:solidFill>
                  <a:srgbClr val="535353"/>
                </a:solidFill>
              </a:defRPr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Programs</a:t>
            </a:r>
          </a:p>
        </p:txBody>
      </p:sp>
      <p:sp>
        <p:nvSpPr>
          <p:cNvPr id="23" name="TextBox 36">
            <a:extLst>
              <a:ext uri="{FF2B5EF4-FFF2-40B4-BE49-F238E27FC236}">
                <a16:creationId xmlns:a16="http://schemas.microsoft.com/office/drawing/2014/main" id="{1A3D54D4-25CB-4DFC-BBE0-58752B9C4883}"/>
              </a:ext>
            </a:extLst>
          </p:cNvPr>
          <p:cNvSpPr txBox="1"/>
          <p:nvPr/>
        </p:nvSpPr>
        <p:spPr>
          <a:xfrm>
            <a:off x="4476775" y="4551511"/>
            <a:ext cx="118813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1400">
                <a:solidFill>
                  <a:srgbClr val="535353"/>
                </a:solidFill>
              </a:defRPr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Interactive</a:t>
            </a:r>
          </a:p>
          <a:p>
            <a:pPr algn="ctr">
              <a:defRPr sz="1400">
                <a:solidFill>
                  <a:srgbClr val="535353"/>
                </a:solidFill>
              </a:defRPr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processing</a:t>
            </a:r>
          </a:p>
        </p:txBody>
      </p:sp>
      <p:sp>
        <p:nvSpPr>
          <p:cNvPr id="24" name="TextBox 36">
            <a:extLst>
              <a:ext uri="{FF2B5EF4-FFF2-40B4-BE49-F238E27FC236}">
                <a16:creationId xmlns:a16="http://schemas.microsoft.com/office/drawing/2014/main" id="{92423DD3-F943-4D48-85FC-9C8215A5CE48}"/>
              </a:ext>
            </a:extLst>
          </p:cNvPr>
          <p:cNvSpPr txBox="1"/>
          <p:nvPr/>
        </p:nvSpPr>
        <p:spPr>
          <a:xfrm>
            <a:off x="4584000" y="1341000"/>
            <a:ext cx="288000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1400" b="1">
                <a:solidFill>
                  <a:srgbClr val="3264C8"/>
                </a:solidFill>
              </a:defRPr>
            </a:lvl1pPr>
          </a:lstStyle>
          <a:p>
            <a:r>
              <a:rPr lang="en-US" dirty="0" err="1"/>
              <a:t>B4P</a:t>
            </a:r>
            <a:r>
              <a:rPr lang="en-US" dirty="0"/>
              <a:t> Data Integration and</a:t>
            </a:r>
            <a:br>
              <a:rPr lang="en-US" dirty="0"/>
            </a:br>
            <a:r>
              <a:rPr lang="en-US" dirty="0"/>
              <a:t>Analytics Engine</a:t>
            </a:r>
          </a:p>
        </p:txBody>
      </p:sp>
      <p:sp>
        <p:nvSpPr>
          <p:cNvPr id="28" name="Cylinder">
            <a:extLst>
              <a:ext uri="{FF2B5EF4-FFF2-40B4-BE49-F238E27FC236}">
                <a16:creationId xmlns:a16="http://schemas.microsoft.com/office/drawing/2014/main" id="{8AA3741A-96AF-4EF4-B8FE-2C9A91917482}"/>
              </a:ext>
            </a:extLst>
          </p:cNvPr>
          <p:cNvSpPr/>
          <p:nvPr/>
        </p:nvSpPr>
        <p:spPr>
          <a:xfrm>
            <a:off x="3342336" y="2897635"/>
            <a:ext cx="293429" cy="3873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extrusionOk="0">
                <a:moveTo>
                  <a:pt x="9839" y="0"/>
                </a:moveTo>
                <a:cubicBezTo>
                  <a:pt x="7321" y="0"/>
                  <a:pt x="4803" y="241"/>
                  <a:pt x="2882" y="724"/>
                </a:cubicBezTo>
                <a:cubicBezTo>
                  <a:pt x="-961" y="1689"/>
                  <a:pt x="-961" y="3255"/>
                  <a:pt x="2882" y="4221"/>
                </a:cubicBezTo>
                <a:cubicBezTo>
                  <a:pt x="6724" y="5186"/>
                  <a:pt x="12954" y="5186"/>
                  <a:pt x="16796" y="4221"/>
                </a:cubicBezTo>
                <a:cubicBezTo>
                  <a:pt x="20639" y="3255"/>
                  <a:pt x="20639" y="1689"/>
                  <a:pt x="16796" y="724"/>
                </a:cubicBezTo>
                <a:cubicBezTo>
                  <a:pt x="14875" y="241"/>
                  <a:pt x="12357" y="0"/>
                  <a:pt x="9839" y="0"/>
                </a:cubicBezTo>
                <a:close/>
                <a:moveTo>
                  <a:pt x="0" y="3593"/>
                </a:moveTo>
                <a:lnTo>
                  <a:pt x="0" y="18993"/>
                </a:lnTo>
                <a:cubicBezTo>
                  <a:pt x="0" y="20356"/>
                  <a:pt x="4405" y="21600"/>
                  <a:pt x="9839" y="21600"/>
                </a:cubicBezTo>
                <a:cubicBezTo>
                  <a:pt x="15273" y="21600"/>
                  <a:pt x="19678" y="20356"/>
                  <a:pt x="19678" y="18993"/>
                </a:cubicBezTo>
                <a:lnTo>
                  <a:pt x="19678" y="3593"/>
                </a:lnTo>
                <a:cubicBezTo>
                  <a:pt x="18279" y="4621"/>
                  <a:pt x="14401" y="5357"/>
                  <a:pt x="9839" y="5357"/>
                </a:cubicBezTo>
                <a:cubicBezTo>
                  <a:pt x="5277" y="5357"/>
                  <a:pt x="1399" y="4621"/>
                  <a:pt x="0" y="3593"/>
                </a:cubicBezTo>
                <a:close/>
              </a:path>
            </a:pathLst>
          </a:cu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29" name="Rectangle">
            <a:extLst>
              <a:ext uri="{FF2B5EF4-FFF2-40B4-BE49-F238E27FC236}">
                <a16:creationId xmlns:a16="http://schemas.microsoft.com/office/drawing/2014/main" id="{0F4E49F9-24D0-4FC5-9457-64F321013583}"/>
              </a:ext>
            </a:extLst>
          </p:cNvPr>
          <p:cNvSpPr/>
          <p:nvPr/>
        </p:nvSpPr>
        <p:spPr>
          <a:xfrm>
            <a:off x="3252185" y="2133000"/>
            <a:ext cx="254897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30" name="Rectangle">
            <a:extLst>
              <a:ext uri="{FF2B5EF4-FFF2-40B4-BE49-F238E27FC236}">
                <a16:creationId xmlns:a16="http://schemas.microsoft.com/office/drawing/2014/main" id="{D8FFC1C0-D9C9-482E-BAF2-8ADFB586AB87}"/>
              </a:ext>
            </a:extLst>
          </p:cNvPr>
          <p:cNvSpPr/>
          <p:nvPr/>
        </p:nvSpPr>
        <p:spPr>
          <a:xfrm>
            <a:off x="3328385" y="2183800"/>
            <a:ext cx="254897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31" name="Rectangle">
            <a:extLst>
              <a:ext uri="{FF2B5EF4-FFF2-40B4-BE49-F238E27FC236}">
                <a16:creationId xmlns:a16="http://schemas.microsoft.com/office/drawing/2014/main" id="{DAE72074-EF23-47C1-AEFD-AA7E736EDF8D}"/>
              </a:ext>
            </a:extLst>
          </p:cNvPr>
          <p:cNvSpPr/>
          <p:nvPr/>
        </p:nvSpPr>
        <p:spPr>
          <a:xfrm>
            <a:off x="3417285" y="2234601"/>
            <a:ext cx="254897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32" name="Computer">
            <a:extLst>
              <a:ext uri="{FF2B5EF4-FFF2-40B4-BE49-F238E27FC236}">
                <a16:creationId xmlns:a16="http://schemas.microsoft.com/office/drawing/2014/main" id="{FDE704CC-92A1-4107-B733-3B4E586E62FB}"/>
              </a:ext>
            </a:extLst>
          </p:cNvPr>
          <p:cNvSpPr/>
          <p:nvPr/>
        </p:nvSpPr>
        <p:spPr>
          <a:xfrm>
            <a:off x="4872647" y="4138587"/>
            <a:ext cx="396388" cy="370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21600" extrusionOk="0">
                <a:moveTo>
                  <a:pt x="464" y="0"/>
                </a:moveTo>
                <a:cubicBezTo>
                  <a:pt x="210" y="0"/>
                  <a:pt x="0" y="261"/>
                  <a:pt x="0" y="575"/>
                </a:cubicBezTo>
                <a:lnTo>
                  <a:pt x="0" y="17777"/>
                </a:lnTo>
                <a:cubicBezTo>
                  <a:pt x="0" y="18091"/>
                  <a:pt x="210" y="18354"/>
                  <a:pt x="464" y="18354"/>
                </a:cubicBezTo>
                <a:lnTo>
                  <a:pt x="9148" y="18354"/>
                </a:lnTo>
                <a:lnTo>
                  <a:pt x="9116" y="18513"/>
                </a:lnTo>
                <a:lnTo>
                  <a:pt x="8753" y="20763"/>
                </a:lnTo>
                <a:lnTo>
                  <a:pt x="7690" y="20763"/>
                </a:lnTo>
                <a:lnTo>
                  <a:pt x="7690" y="21600"/>
                </a:lnTo>
                <a:lnTo>
                  <a:pt x="10486" y="21600"/>
                </a:lnTo>
                <a:lnTo>
                  <a:pt x="11107" y="21600"/>
                </a:lnTo>
                <a:lnTo>
                  <a:pt x="13905" y="21600"/>
                </a:lnTo>
                <a:lnTo>
                  <a:pt x="13905" y="20763"/>
                </a:lnTo>
                <a:lnTo>
                  <a:pt x="12842" y="20763"/>
                </a:lnTo>
                <a:lnTo>
                  <a:pt x="12479" y="18513"/>
                </a:lnTo>
                <a:lnTo>
                  <a:pt x="12452" y="18354"/>
                </a:lnTo>
                <a:lnTo>
                  <a:pt x="21131" y="18354"/>
                </a:lnTo>
                <a:cubicBezTo>
                  <a:pt x="21384" y="18354"/>
                  <a:pt x="21595" y="18091"/>
                  <a:pt x="21595" y="17777"/>
                </a:cubicBezTo>
                <a:lnTo>
                  <a:pt x="21595" y="575"/>
                </a:lnTo>
                <a:cubicBezTo>
                  <a:pt x="21600" y="261"/>
                  <a:pt x="21389" y="0"/>
                  <a:pt x="21136" y="0"/>
                </a:cubicBezTo>
                <a:lnTo>
                  <a:pt x="464" y="0"/>
                </a:lnTo>
                <a:close/>
                <a:moveTo>
                  <a:pt x="10800" y="542"/>
                </a:moveTo>
                <a:cubicBezTo>
                  <a:pt x="10913" y="542"/>
                  <a:pt x="11006" y="650"/>
                  <a:pt x="11006" y="797"/>
                </a:cubicBezTo>
                <a:cubicBezTo>
                  <a:pt x="11006" y="937"/>
                  <a:pt x="10913" y="1052"/>
                  <a:pt x="10800" y="1052"/>
                </a:cubicBezTo>
                <a:cubicBezTo>
                  <a:pt x="10686" y="1052"/>
                  <a:pt x="10594" y="937"/>
                  <a:pt x="10594" y="797"/>
                </a:cubicBezTo>
                <a:cubicBezTo>
                  <a:pt x="10594" y="656"/>
                  <a:pt x="10686" y="542"/>
                  <a:pt x="10800" y="542"/>
                </a:cubicBezTo>
                <a:close/>
                <a:moveTo>
                  <a:pt x="1242" y="1734"/>
                </a:moveTo>
                <a:lnTo>
                  <a:pt x="20358" y="1734"/>
                </a:lnTo>
                <a:lnTo>
                  <a:pt x="20358" y="15233"/>
                </a:lnTo>
                <a:lnTo>
                  <a:pt x="1242" y="15233"/>
                </a:lnTo>
                <a:lnTo>
                  <a:pt x="1242" y="1734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34" name="World">
            <a:extLst>
              <a:ext uri="{FF2B5EF4-FFF2-40B4-BE49-F238E27FC236}">
                <a16:creationId xmlns:a16="http://schemas.microsoft.com/office/drawing/2014/main" id="{F021997C-839D-4DBB-9A70-8A55A5E0AA71}"/>
              </a:ext>
            </a:extLst>
          </p:cNvPr>
          <p:cNvSpPr/>
          <p:nvPr/>
        </p:nvSpPr>
        <p:spPr>
          <a:xfrm>
            <a:off x="3283764" y="3554639"/>
            <a:ext cx="435973" cy="4359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45" y="0"/>
                  <a:pt x="0" y="4845"/>
                  <a:pt x="0" y="10800"/>
                </a:cubicBezTo>
                <a:cubicBezTo>
                  <a:pt x="0" y="16755"/>
                  <a:pt x="4845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  <a:moveTo>
                  <a:pt x="11993" y="938"/>
                </a:moveTo>
                <a:cubicBezTo>
                  <a:pt x="14122" y="1194"/>
                  <a:pt x="16044" y="2125"/>
                  <a:pt x="17542" y="3512"/>
                </a:cubicBezTo>
                <a:cubicBezTo>
                  <a:pt x="16898" y="4108"/>
                  <a:pt x="16188" y="4611"/>
                  <a:pt x="15429" y="5012"/>
                </a:cubicBezTo>
                <a:cubicBezTo>
                  <a:pt x="15343" y="4850"/>
                  <a:pt x="15255" y="4689"/>
                  <a:pt x="15162" y="4531"/>
                </a:cubicBezTo>
                <a:cubicBezTo>
                  <a:pt x="14347" y="3140"/>
                  <a:pt x="13267" y="1918"/>
                  <a:pt x="11993" y="938"/>
                </a:cubicBezTo>
                <a:close/>
                <a:moveTo>
                  <a:pt x="9560" y="943"/>
                </a:moveTo>
                <a:cubicBezTo>
                  <a:pt x="8289" y="1922"/>
                  <a:pt x="7211" y="3142"/>
                  <a:pt x="6397" y="4531"/>
                </a:cubicBezTo>
                <a:cubicBezTo>
                  <a:pt x="6308" y="4684"/>
                  <a:pt x="6222" y="4839"/>
                  <a:pt x="6139" y="4995"/>
                </a:cubicBezTo>
                <a:cubicBezTo>
                  <a:pt x="5392" y="4597"/>
                  <a:pt x="4693" y="4100"/>
                  <a:pt x="4058" y="3512"/>
                </a:cubicBezTo>
                <a:cubicBezTo>
                  <a:pt x="5545" y="2136"/>
                  <a:pt x="7450" y="1207"/>
                  <a:pt x="9560" y="943"/>
                </a:cubicBezTo>
                <a:close/>
                <a:moveTo>
                  <a:pt x="10366" y="1421"/>
                </a:moveTo>
                <a:lnTo>
                  <a:pt x="10366" y="6141"/>
                </a:lnTo>
                <a:cubicBezTo>
                  <a:pt x="9165" y="6090"/>
                  <a:pt x="8002" y="5827"/>
                  <a:pt x="6920" y="5368"/>
                </a:cubicBezTo>
                <a:cubicBezTo>
                  <a:pt x="6992" y="5234"/>
                  <a:pt x="7066" y="5100"/>
                  <a:pt x="7143" y="4968"/>
                </a:cubicBezTo>
                <a:cubicBezTo>
                  <a:pt x="7960" y="3575"/>
                  <a:pt x="9062" y="2365"/>
                  <a:pt x="10366" y="1421"/>
                </a:cubicBezTo>
                <a:close/>
                <a:moveTo>
                  <a:pt x="11234" y="1451"/>
                </a:moveTo>
                <a:cubicBezTo>
                  <a:pt x="12520" y="2391"/>
                  <a:pt x="13607" y="3589"/>
                  <a:pt x="14415" y="4968"/>
                </a:cubicBezTo>
                <a:cubicBezTo>
                  <a:pt x="14495" y="5104"/>
                  <a:pt x="14572" y="5244"/>
                  <a:pt x="14646" y="5383"/>
                </a:cubicBezTo>
                <a:cubicBezTo>
                  <a:pt x="13574" y="5833"/>
                  <a:pt x="12424" y="6090"/>
                  <a:pt x="11234" y="6141"/>
                </a:cubicBezTo>
                <a:lnTo>
                  <a:pt x="11234" y="1451"/>
                </a:lnTo>
                <a:close/>
                <a:moveTo>
                  <a:pt x="3448" y="4128"/>
                </a:moveTo>
                <a:cubicBezTo>
                  <a:pt x="4152" y="4783"/>
                  <a:pt x="4928" y="5335"/>
                  <a:pt x="5759" y="5775"/>
                </a:cubicBezTo>
                <a:cubicBezTo>
                  <a:pt x="5120" y="7219"/>
                  <a:pt x="4759" y="8779"/>
                  <a:pt x="4701" y="10368"/>
                </a:cubicBezTo>
                <a:lnTo>
                  <a:pt x="876" y="10368"/>
                </a:lnTo>
                <a:cubicBezTo>
                  <a:pt x="979" y="7972"/>
                  <a:pt x="1935" y="5793"/>
                  <a:pt x="3448" y="4128"/>
                </a:cubicBezTo>
                <a:close/>
                <a:moveTo>
                  <a:pt x="18152" y="4128"/>
                </a:moveTo>
                <a:cubicBezTo>
                  <a:pt x="19665" y="5793"/>
                  <a:pt x="20621" y="7972"/>
                  <a:pt x="20724" y="10368"/>
                </a:cubicBezTo>
                <a:lnTo>
                  <a:pt x="16858" y="10368"/>
                </a:lnTo>
                <a:cubicBezTo>
                  <a:pt x="16800" y="8785"/>
                  <a:pt x="16441" y="7231"/>
                  <a:pt x="15807" y="5792"/>
                </a:cubicBezTo>
                <a:cubicBezTo>
                  <a:pt x="16650" y="5349"/>
                  <a:pt x="17439" y="4792"/>
                  <a:pt x="18152" y="4128"/>
                </a:cubicBezTo>
                <a:close/>
                <a:moveTo>
                  <a:pt x="6541" y="6148"/>
                </a:moveTo>
                <a:cubicBezTo>
                  <a:pt x="7739" y="6662"/>
                  <a:pt x="9031" y="6956"/>
                  <a:pt x="10366" y="7008"/>
                </a:cubicBezTo>
                <a:lnTo>
                  <a:pt x="10366" y="10368"/>
                </a:lnTo>
                <a:lnTo>
                  <a:pt x="5569" y="10368"/>
                </a:lnTo>
                <a:cubicBezTo>
                  <a:pt x="5626" y="8908"/>
                  <a:pt x="5956" y="7475"/>
                  <a:pt x="6541" y="6148"/>
                </a:cubicBezTo>
                <a:close/>
                <a:moveTo>
                  <a:pt x="15024" y="6163"/>
                </a:moveTo>
                <a:cubicBezTo>
                  <a:pt x="15604" y="7486"/>
                  <a:pt x="15934" y="8914"/>
                  <a:pt x="15991" y="10368"/>
                </a:cubicBezTo>
                <a:lnTo>
                  <a:pt x="11234" y="10368"/>
                </a:lnTo>
                <a:lnTo>
                  <a:pt x="11234" y="7008"/>
                </a:lnTo>
                <a:cubicBezTo>
                  <a:pt x="12557" y="6956"/>
                  <a:pt x="13835" y="6668"/>
                  <a:pt x="15024" y="6163"/>
                </a:cubicBezTo>
                <a:close/>
                <a:moveTo>
                  <a:pt x="876" y="11234"/>
                </a:moveTo>
                <a:lnTo>
                  <a:pt x="4700" y="11234"/>
                </a:lnTo>
                <a:cubicBezTo>
                  <a:pt x="4753" y="12849"/>
                  <a:pt x="5119" y="14437"/>
                  <a:pt x="5773" y="15903"/>
                </a:cubicBezTo>
                <a:cubicBezTo>
                  <a:pt x="4953" y="16335"/>
                  <a:pt x="4185" y="16876"/>
                  <a:pt x="3488" y="17518"/>
                </a:cubicBezTo>
                <a:cubicBezTo>
                  <a:pt x="1952" y="15847"/>
                  <a:pt x="980" y="13652"/>
                  <a:pt x="876" y="11234"/>
                </a:cubicBezTo>
                <a:close/>
                <a:moveTo>
                  <a:pt x="5567" y="11234"/>
                </a:moveTo>
                <a:lnTo>
                  <a:pt x="10366" y="11234"/>
                </a:lnTo>
                <a:lnTo>
                  <a:pt x="10366" y="14676"/>
                </a:lnTo>
                <a:cubicBezTo>
                  <a:pt x="9036" y="14728"/>
                  <a:pt x="7749" y="15021"/>
                  <a:pt x="6554" y="15532"/>
                </a:cubicBezTo>
                <a:cubicBezTo>
                  <a:pt x="5955" y="14182"/>
                  <a:pt x="5619" y="12720"/>
                  <a:pt x="5567" y="11234"/>
                </a:cubicBezTo>
                <a:close/>
                <a:moveTo>
                  <a:pt x="11234" y="11234"/>
                </a:moveTo>
                <a:lnTo>
                  <a:pt x="15992" y="11234"/>
                </a:lnTo>
                <a:cubicBezTo>
                  <a:pt x="15940" y="12714"/>
                  <a:pt x="15605" y="14169"/>
                  <a:pt x="15010" y="15515"/>
                </a:cubicBezTo>
                <a:cubicBezTo>
                  <a:pt x="13825" y="15013"/>
                  <a:pt x="12552" y="14728"/>
                  <a:pt x="11234" y="14676"/>
                </a:cubicBezTo>
                <a:lnTo>
                  <a:pt x="11234" y="11234"/>
                </a:lnTo>
                <a:close/>
                <a:moveTo>
                  <a:pt x="16860" y="11234"/>
                </a:moveTo>
                <a:lnTo>
                  <a:pt x="20724" y="11234"/>
                </a:lnTo>
                <a:cubicBezTo>
                  <a:pt x="20620" y="13652"/>
                  <a:pt x="19648" y="15847"/>
                  <a:pt x="18112" y="17518"/>
                </a:cubicBezTo>
                <a:cubicBezTo>
                  <a:pt x="17406" y="16867"/>
                  <a:pt x="16627" y="16321"/>
                  <a:pt x="15795" y="15886"/>
                </a:cubicBezTo>
                <a:cubicBezTo>
                  <a:pt x="16444" y="14425"/>
                  <a:pt x="16807" y="12842"/>
                  <a:pt x="16860" y="11234"/>
                </a:cubicBezTo>
                <a:close/>
                <a:moveTo>
                  <a:pt x="10366" y="15544"/>
                </a:moveTo>
                <a:lnTo>
                  <a:pt x="10366" y="20226"/>
                </a:lnTo>
                <a:cubicBezTo>
                  <a:pt x="9026" y="19256"/>
                  <a:pt x="7899" y="18005"/>
                  <a:pt x="7077" y="16566"/>
                </a:cubicBezTo>
                <a:cubicBezTo>
                  <a:pt x="7029" y="16481"/>
                  <a:pt x="6982" y="16396"/>
                  <a:pt x="6936" y="16310"/>
                </a:cubicBezTo>
                <a:cubicBezTo>
                  <a:pt x="8013" y="15855"/>
                  <a:pt x="9170" y="15594"/>
                  <a:pt x="10366" y="15544"/>
                </a:cubicBezTo>
                <a:close/>
                <a:moveTo>
                  <a:pt x="11234" y="15544"/>
                </a:moveTo>
                <a:cubicBezTo>
                  <a:pt x="12418" y="15594"/>
                  <a:pt x="13563" y="15849"/>
                  <a:pt x="14631" y="16295"/>
                </a:cubicBezTo>
                <a:cubicBezTo>
                  <a:pt x="14582" y="16386"/>
                  <a:pt x="14532" y="16476"/>
                  <a:pt x="14480" y="16566"/>
                </a:cubicBezTo>
                <a:cubicBezTo>
                  <a:pt x="13667" y="17990"/>
                  <a:pt x="12556" y="19230"/>
                  <a:pt x="11234" y="20196"/>
                </a:cubicBezTo>
                <a:lnTo>
                  <a:pt x="11234" y="15544"/>
                </a:lnTo>
                <a:close/>
                <a:moveTo>
                  <a:pt x="15415" y="16666"/>
                </a:moveTo>
                <a:cubicBezTo>
                  <a:pt x="16162" y="17059"/>
                  <a:pt x="16861" y="17548"/>
                  <a:pt x="17498" y="18131"/>
                </a:cubicBezTo>
                <a:cubicBezTo>
                  <a:pt x="16023" y="19479"/>
                  <a:pt x="14143" y="20390"/>
                  <a:pt x="12062" y="20655"/>
                </a:cubicBezTo>
                <a:cubicBezTo>
                  <a:pt x="13343" y="19655"/>
                  <a:pt x="14426" y="18410"/>
                  <a:pt x="15233" y="16997"/>
                </a:cubicBezTo>
                <a:cubicBezTo>
                  <a:pt x="15295" y="16887"/>
                  <a:pt x="15356" y="16777"/>
                  <a:pt x="15415" y="16666"/>
                </a:cubicBezTo>
                <a:close/>
                <a:moveTo>
                  <a:pt x="6153" y="16683"/>
                </a:moveTo>
                <a:cubicBezTo>
                  <a:pt x="6209" y="16788"/>
                  <a:pt x="6267" y="16893"/>
                  <a:pt x="6326" y="16997"/>
                </a:cubicBezTo>
                <a:cubicBezTo>
                  <a:pt x="7132" y="18407"/>
                  <a:pt x="8212" y="19649"/>
                  <a:pt x="9489" y="20648"/>
                </a:cubicBezTo>
                <a:cubicBezTo>
                  <a:pt x="7428" y="20375"/>
                  <a:pt x="5565" y="19468"/>
                  <a:pt x="4102" y="18131"/>
                </a:cubicBezTo>
                <a:cubicBezTo>
                  <a:pt x="4730" y="17557"/>
                  <a:pt x="5418" y="17073"/>
                  <a:pt x="6153" y="16683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chemeClr val="tx1">
                <a:lumMod val="50000"/>
                <a:lumOff val="50000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35" name="TextBox 36">
            <a:extLst>
              <a:ext uri="{FF2B5EF4-FFF2-40B4-BE49-F238E27FC236}">
                <a16:creationId xmlns:a16="http://schemas.microsoft.com/office/drawing/2014/main" id="{83BEF026-06A0-45D5-81E8-48CB522DC6C5}"/>
              </a:ext>
            </a:extLst>
          </p:cNvPr>
          <p:cNvSpPr txBox="1"/>
          <p:nvPr/>
        </p:nvSpPr>
        <p:spPr>
          <a:xfrm>
            <a:off x="1632000" y="1341000"/>
            <a:ext cx="2880000" cy="50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noAutofit/>
          </a:bodyPr>
          <a:lstStyle/>
          <a:p>
            <a:pPr>
              <a:defRPr sz="1400">
                <a:solidFill>
                  <a:srgbClr val="535353"/>
                </a:solidFill>
              </a:defRPr>
            </a:pP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Multiple Complex</a:t>
            </a:r>
          </a:p>
          <a:p>
            <a:pPr>
              <a:defRPr sz="1400">
                <a:solidFill>
                  <a:srgbClr val="535353"/>
                </a:solidFill>
              </a:defRPr>
            </a:pP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Sources</a:t>
            </a:r>
          </a:p>
        </p:txBody>
      </p:sp>
      <p:sp>
        <p:nvSpPr>
          <p:cNvPr id="36" name="Line">
            <a:extLst>
              <a:ext uri="{FF2B5EF4-FFF2-40B4-BE49-F238E27FC236}">
                <a16:creationId xmlns:a16="http://schemas.microsoft.com/office/drawing/2014/main" id="{8F4BD6E5-0894-4151-867C-908F75885BB7}"/>
              </a:ext>
            </a:extLst>
          </p:cNvPr>
          <p:cNvSpPr/>
          <p:nvPr/>
        </p:nvSpPr>
        <p:spPr>
          <a:xfrm flipH="1">
            <a:off x="5062972" y="3734823"/>
            <a:ext cx="2561" cy="316215"/>
          </a:xfrm>
          <a:prstGeom prst="line">
            <a:avLst/>
          </a:prstGeom>
          <a:ln w="31750">
            <a:solidFill>
              <a:schemeClr val="accent1"/>
            </a:solidFill>
            <a:miter lim="400000"/>
            <a:headEnd type="triangle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/>
          </a:p>
        </p:txBody>
      </p:sp>
      <p:sp>
        <p:nvSpPr>
          <p:cNvPr id="37" name="Line">
            <a:extLst>
              <a:ext uri="{FF2B5EF4-FFF2-40B4-BE49-F238E27FC236}">
                <a16:creationId xmlns:a16="http://schemas.microsoft.com/office/drawing/2014/main" id="{435F275B-F63F-4644-86A1-D50A28525A32}"/>
              </a:ext>
            </a:extLst>
          </p:cNvPr>
          <p:cNvSpPr/>
          <p:nvPr/>
        </p:nvSpPr>
        <p:spPr>
          <a:xfrm flipV="1">
            <a:off x="6631289" y="3752203"/>
            <a:ext cx="2561" cy="288865"/>
          </a:xfrm>
          <a:prstGeom prst="line">
            <a:avLst/>
          </a:prstGeom>
          <a:ln w="31750">
            <a:solidFill>
              <a:schemeClr val="accent1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 dirty="0"/>
          </a:p>
        </p:txBody>
      </p:sp>
      <p:sp>
        <p:nvSpPr>
          <p:cNvPr id="38" name="TextBox 36">
            <a:extLst>
              <a:ext uri="{FF2B5EF4-FFF2-40B4-BE49-F238E27FC236}">
                <a16:creationId xmlns:a16="http://schemas.microsoft.com/office/drawing/2014/main" id="{475FFF56-8B66-452F-9549-8DCE733128E4}"/>
              </a:ext>
            </a:extLst>
          </p:cNvPr>
          <p:cNvSpPr txBox="1"/>
          <p:nvPr/>
        </p:nvSpPr>
        <p:spPr>
          <a:xfrm>
            <a:off x="7536000" y="1341000"/>
            <a:ext cx="2880000" cy="50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noAutofit/>
          </a:bodyPr>
          <a:lstStyle/>
          <a:p>
            <a:pPr algn="r">
              <a:defRPr sz="1400">
                <a:solidFill>
                  <a:srgbClr val="535353"/>
                </a:solidFill>
              </a:defRPr>
            </a:pP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Comprehensive Analysis</a:t>
            </a:r>
          </a:p>
          <a:p>
            <a:pPr algn="r">
              <a:defRPr sz="1400">
                <a:solidFill>
                  <a:srgbClr val="535353"/>
                </a:solidFill>
              </a:defRPr>
            </a:pP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Generated  in Seconds</a:t>
            </a:r>
          </a:p>
        </p:txBody>
      </p:sp>
      <p:sp>
        <p:nvSpPr>
          <p:cNvPr id="33" name="Rectangle">
            <a:extLst>
              <a:ext uri="{FF2B5EF4-FFF2-40B4-BE49-F238E27FC236}">
                <a16:creationId xmlns:a16="http://schemas.microsoft.com/office/drawing/2014/main" id="{551F1A89-BCA0-460C-99CC-06E188E473DE}"/>
              </a:ext>
            </a:extLst>
          </p:cNvPr>
          <p:cNvSpPr/>
          <p:nvPr/>
        </p:nvSpPr>
        <p:spPr>
          <a:xfrm>
            <a:off x="6470425" y="4095274"/>
            <a:ext cx="275795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39" name="Rectangle">
            <a:extLst>
              <a:ext uri="{FF2B5EF4-FFF2-40B4-BE49-F238E27FC236}">
                <a16:creationId xmlns:a16="http://schemas.microsoft.com/office/drawing/2014/main" id="{88B5600E-39FB-4123-AE8E-55B83964E66B}"/>
              </a:ext>
            </a:extLst>
          </p:cNvPr>
          <p:cNvSpPr/>
          <p:nvPr/>
        </p:nvSpPr>
        <p:spPr>
          <a:xfrm>
            <a:off x="6536133" y="4135763"/>
            <a:ext cx="275796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40" name="Rectangle">
            <a:extLst>
              <a:ext uri="{FF2B5EF4-FFF2-40B4-BE49-F238E27FC236}">
                <a16:creationId xmlns:a16="http://schemas.microsoft.com/office/drawing/2014/main" id="{1394C765-3455-455E-9D27-24C75743AE74}"/>
              </a:ext>
            </a:extLst>
          </p:cNvPr>
          <p:cNvSpPr/>
          <p:nvPr/>
        </p:nvSpPr>
        <p:spPr>
          <a:xfrm>
            <a:off x="6594562" y="4186563"/>
            <a:ext cx="275795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41" name="B4P">
            <a:extLst>
              <a:ext uri="{FF2B5EF4-FFF2-40B4-BE49-F238E27FC236}">
                <a16:creationId xmlns:a16="http://schemas.microsoft.com/office/drawing/2014/main" id="{D764307D-9EF9-44B3-9CD5-0969C0E1AB3C}"/>
              </a:ext>
            </a:extLst>
          </p:cNvPr>
          <p:cNvSpPr txBox="1"/>
          <p:nvPr/>
        </p:nvSpPr>
        <p:spPr>
          <a:xfrm>
            <a:off x="6574083" y="4248659"/>
            <a:ext cx="316752" cy="230832"/>
          </a:xfrm>
          <a:prstGeom prst="rect">
            <a:avLst/>
          </a:prstGeom>
          <a:ln w="12700">
            <a:noFill/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900">
                <a:solidFill>
                  <a:srgbClr val="535353"/>
                </a:solidFill>
              </a:defRPr>
            </a:lvl1pPr>
          </a:lstStyle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</a:p>
        </p:txBody>
      </p:sp>
      <p:sp>
        <p:nvSpPr>
          <p:cNvPr id="43" name="Bar Chart">
            <a:extLst>
              <a:ext uri="{FF2B5EF4-FFF2-40B4-BE49-F238E27FC236}">
                <a16:creationId xmlns:a16="http://schemas.microsoft.com/office/drawing/2014/main" id="{2E539F6F-9C1F-4C17-AC44-044794EE8681}"/>
              </a:ext>
            </a:extLst>
          </p:cNvPr>
          <p:cNvSpPr/>
          <p:nvPr/>
        </p:nvSpPr>
        <p:spPr>
          <a:xfrm>
            <a:off x="9639642" y="2844914"/>
            <a:ext cx="369063" cy="3680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" y="0"/>
                </a:moveTo>
                <a:cubicBezTo>
                  <a:pt x="87" y="0"/>
                  <a:pt x="0" y="87"/>
                  <a:pt x="0" y="194"/>
                </a:cubicBezTo>
                <a:lnTo>
                  <a:pt x="0" y="21404"/>
                </a:lnTo>
                <a:cubicBezTo>
                  <a:pt x="0" y="21511"/>
                  <a:pt x="87" y="21600"/>
                  <a:pt x="194" y="21600"/>
                </a:cubicBezTo>
                <a:lnTo>
                  <a:pt x="21406" y="21600"/>
                </a:lnTo>
                <a:cubicBezTo>
                  <a:pt x="21513" y="21600"/>
                  <a:pt x="21600" y="21511"/>
                  <a:pt x="21600" y="21404"/>
                </a:cubicBezTo>
                <a:lnTo>
                  <a:pt x="21600" y="20822"/>
                </a:lnTo>
                <a:cubicBezTo>
                  <a:pt x="21600" y="20715"/>
                  <a:pt x="21513" y="20628"/>
                  <a:pt x="21406" y="20628"/>
                </a:cubicBezTo>
                <a:lnTo>
                  <a:pt x="1163" y="20628"/>
                </a:lnTo>
                <a:cubicBezTo>
                  <a:pt x="1057" y="20628"/>
                  <a:pt x="970" y="20539"/>
                  <a:pt x="970" y="20432"/>
                </a:cubicBezTo>
                <a:lnTo>
                  <a:pt x="970" y="194"/>
                </a:lnTo>
                <a:cubicBezTo>
                  <a:pt x="970" y="87"/>
                  <a:pt x="883" y="0"/>
                  <a:pt x="776" y="0"/>
                </a:cubicBezTo>
                <a:lnTo>
                  <a:pt x="194" y="0"/>
                </a:lnTo>
                <a:close/>
                <a:moveTo>
                  <a:pt x="16860" y="3004"/>
                </a:moveTo>
                <a:lnTo>
                  <a:pt x="16860" y="19065"/>
                </a:lnTo>
                <a:lnTo>
                  <a:pt x="19553" y="19065"/>
                </a:lnTo>
                <a:lnTo>
                  <a:pt x="19553" y="3004"/>
                </a:lnTo>
                <a:lnTo>
                  <a:pt x="16860" y="3004"/>
                </a:lnTo>
                <a:close/>
                <a:moveTo>
                  <a:pt x="7272" y="6922"/>
                </a:moveTo>
                <a:lnTo>
                  <a:pt x="7272" y="19065"/>
                </a:lnTo>
                <a:lnTo>
                  <a:pt x="9965" y="19065"/>
                </a:lnTo>
                <a:lnTo>
                  <a:pt x="9965" y="6922"/>
                </a:lnTo>
                <a:lnTo>
                  <a:pt x="7272" y="6922"/>
                </a:lnTo>
                <a:close/>
                <a:moveTo>
                  <a:pt x="12066" y="10127"/>
                </a:moveTo>
                <a:lnTo>
                  <a:pt x="12066" y="19065"/>
                </a:lnTo>
                <a:lnTo>
                  <a:pt x="14759" y="19065"/>
                </a:lnTo>
                <a:lnTo>
                  <a:pt x="14759" y="10127"/>
                </a:lnTo>
                <a:lnTo>
                  <a:pt x="12066" y="10127"/>
                </a:lnTo>
                <a:close/>
                <a:moveTo>
                  <a:pt x="2478" y="15151"/>
                </a:moveTo>
                <a:lnTo>
                  <a:pt x="2478" y="19065"/>
                </a:lnTo>
                <a:lnTo>
                  <a:pt x="5171" y="19065"/>
                </a:lnTo>
                <a:lnTo>
                  <a:pt x="5171" y="15151"/>
                </a:lnTo>
                <a:lnTo>
                  <a:pt x="2478" y="15151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4" name="Line Graph">
            <a:extLst>
              <a:ext uri="{FF2B5EF4-FFF2-40B4-BE49-F238E27FC236}">
                <a16:creationId xmlns:a16="http://schemas.microsoft.com/office/drawing/2014/main" id="{7896D580-56BD-4675-9195-D5AC43ADA9B4}"/>
              </a:ext>
            </a:extLst>
          </p:cNvPr>
          <p:cNvSpPr/>
          <p:nvPr/>
        </p:nvSpPr>
        <p:spPr>
          <a:xfrm>
            <a:off x="9626942" y="3589505"/>
            <a:ext cx="416598" cy="4154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" y="0"/>
                </a:moveTo>
                <a:cubicBezTo>
                  <a:pt x="87" y="0"/>
                  <a:pt x="0" y="87"/>
                  <a:pt x="0" y="194"/>
                </a:cubicBezTo>
                <a:lnTo>
                  <a:pt x="0" y="21404"/>
                </a:lnTo>
                <a:cubicBezTo>
                  <a:pt x="0" y="21511"/>
                  <a:pt x="87" y="21600"/>
                  <a:pt x="194" y="21600"/>
                </a:cubicBezTo>
                <a:lnTo>
                  <a:pt x="21406" y="21600"/>
                </a:lnTo>
                <a:cubicBezTo>
                  <a:pt x="21513" y="21600"/>
                  <a:pt x="21600" y="21511"/>
                  <a:pt x="21600" y="21404"/>
                </a:cubicBezTo>
                <a:lnTo>
                  <a:pt x="21600" y="20822"/>
                </a:lnTo>
                <a:cubicBezTo>
                  <a:pt x="21600" y="20715"/>
                  <a:pt x="21513" y="20628"/>
                  <a:pt x="21406" y="20628"/>
                </a:cubicBezTo>
                <a:lnTo>
                  <a:pt x="1163" y="20628"/>
                </a:lnTo>
                <a:cubicBezTo>
                  <a:pt x="1057" y="20628"/>
                  <a:pt x="970" y="20539"/>
                  <a:pt x="970" y="20432"/>
                </a:cubicBezTo>
                <a:lnTo>
                  <a:pt x="970" y="194"/>
                </a:lnTo>
                <a:cubicBezTo>
                  <a:pt x="970" y="87"/>
                  <a:pt x="883" y="0"/>
                  <a:pt x="776" y="0"/>
                </a:cubicBezTo>
                <a:lnTo>
                  <a:pt x="194" y="0"/>
                </a:lnTo>
                <a:close/>
                <a:moveTo>
                  <a:pt x="19991" y="7364"/>
                </a:moveTo>
                <a:lnTo>
                  <a:pt x="17165" y="8228"/>
                </a:lnTo>
                <a:lnTo>
                  <a:pt x="17811" y="8832"/>
                </a:lnTo>
                <a:lnTo>
                  <a:pt x="13288" y="13689"/>
                </a:lnTo>
                <a:lnTo>
                  <a:pt x="10021" y="10341"/>
                </a:lnTo>
                <a:lnTo>
                  <a:pt x="2932" y="17951"/>
                </a:lnTo>
                <a:lnTo>
                  <a:pt x="3799" y="18763"/>
                </a:lnTo>
                <a:lnTo>
                  <a:pt x="10041" y="12061"/>
                </a:lnTo>
                <a:lnTo>
                  <a:pt x="13327" y="15430"/>
                </a:lnTo>
                <a:lnTo>
                  <a:pt x="13766" y="14916"/>
                </a:lnTo>
                <a:lnTo>
                  <a:pt x="18678" y="9644"/>
                </a:lnTo>
                <a:lnTo>
                  <a:pt x="19324" y="10250"/>
                </a:lnTo>
                <a:lnTo>
                  <a:pt x="19991" y="7364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Scatter Graph">
            <a:extLst>
              <a:ext uri="{FF2B5EF4-FFF2-40B4-BE49-F238E27FC236}">
                <a16:creationId xmlns:a16="http://schemas.microsoft.com/office/drawing/2014/main" id="{F6AF3C31-C4EF-43BB-A08C-786119A73AD4}"/>
              </a:ext>
            </a:extLst>
          </p:cNvPr>
          <p:cNvSpPr/>
          <p:nvPr/>
        </p:nvSpPr>
        <p:spPr>
          <a:xfrm>
            <a:off x="9649546" y="2133000"/>
            <a:ext cx="347642" cy="3467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" y="0"/>
                </a:moveTo>
                <a:cubicBezTo>
                  <a:pt x="87" y="0"/>
                  <a:pt x="0" y="87"/>
                  <a:pt x="0" y="194"/>
                </a:cubicBezTo>
                <a:lnTo>
                  <a:pt x="0" y="21406"/>
                </a:lnTo>
                <a:cubicBezTo>
                  <a:pt x="0" y="21513"/>
                  <a:pt x="87" y="21600"/>
                  <a:pt x="194" y="21600"/>
                </a:cubicBezTo>
                <a:lnTo>
                  <a:pt x="21406" y="21600"/>
                </a:lnTo>
                <a:cubicBezTo>
                  <a:pt x="21513" y="21600"/>
                  <a:pt x="21600" y="21513"/>
                  <a:pt x="21600" y="21406"/>
                </a:cubicBezTo>
                <a:lnTo>
                  <a:pt x="21600" y="20822"/>
                </a:lnTo>
                <a:cubicBezTo>
                  <a:pt x="21600" y="20715"/>
                  <a:pt x="21513" y="20628"/>
                  <a:pt x="21406" y="20628"/>
                </a:cubicBezTo>
                <a:lnTo>
                  <a:pt x="1163" y="20628"/>
                </a:lnTo>
                <a:cubicBezTo>
                  <a:pt x="1057" y="20628"/>
                  <a:pt x="970" y="20541"/>
                  <a:pt x="970" y="20434"/>
                </a:cubicBezTo>
                <a:lnTo>
                  <a:pt x="970" y="194"/>
                </a:lnTo>
                <a:cubicBezTo>
                  <a:pt x="970" y="87"/>
                  <a:pt x="883" y="0"/>
                  <a:pt x="776" y="0"/>
                </a:cubicBezTo>
                <a:lnTo>
                  <a:pt x="194" y="0"/>
                </a:lnTo>
                <a:close/>
                <a:moveTo>
                  <a:pt x="14855" y="4365"/>
                </a:moveTo>
                <a:cubicBezTo>
                  <a:pt x="14545" y="4365"/>
                  <a:pt x="14235" y="4483"/>
                  <a:pt x="13998" y="4721"/>
                </a:cubicBezTo>
                <a:cubicBezTo>
                  <a:pt x="13525" y="5195"/>
                  <a:pt x="13525" y="5964"/>
                  <a:pt x="13998" y="6439"/>
                </a:cubicBezTo>
                <a:cubicBezTo>
                  <a:pt x="14472" y="6913"/>
                  <a:pt x="15239" y="6913"/>
                  <a:pt x="15712" y="6439"/>
                </a:cubicBezTo>
                <a:cubicBezTo>
                  <a:pt x="16185" y="5964"/>
                  <a:pt x="16185" y="5195"/>
                  <a:pt x="15712" y="4721"/>
                </a:cubicBezTo>
                <a:cubicBezTo>
                  <a:pt x="15475" y="4483"/>
                  <a:pt x="15165" y="4365"/>
                  <a:pt x="14855" y="4365"/>
                </a:cubicBezTo>
                <a:close/>
                <a:moveTo>
                  <a:pt x="4336" y="6020"/>
                </a:moveTo>
                <a:cubicBezTo>
                  <a:pt x="4026" y="6020"/>
                  <a:pt x="3716" y="6139"/>
                  <a:pt x="3479" y="6376"/>
                </a:cubicBezTo>
                <a:cubicBezTo>
                  <a:pt x="3006" y="6851"/>
                  <a:pt x="3006" y="7620"/>
                  <a:pt x="3479" y="8095"/>
                </a:cubicBezTo>
                <a:cubicBezTo>
                  <a:pt x="3953" y="8569"/>
                  <a:pt x="4720" y="8569"/>
                  <a:pt x="5193" y="8095"/>
                </a:cubicBezTo>
                <a:cubicBezTo>
                  <a:pt x="5666" y="7620"/>
                  <a:pt x="5666" y="6851"/>
                  <a:pt x="5193" y="6376"/>
                </a:cubicBezTo>
                <a:cubicBezTo>
                  <a:pt x="4956" y="6139"/>
                  <a:pt x="4646" y="6020"/>
                  <a:pt x="4336" y="6020"/>
                </a:cubicBezTo>
                <a:close/>
                <a:moveTo>
                  <a:pt x="9154" y="9823"/>
                </a:moveTo>
                <a:cubicBezTo>
                  <a:pt x="8844" y="9823"/>
                  <a:pt x="8534" y="9942"/>
                  <a:pt x="8297" y="10179"/>
                </a:cubicBezTo>
                <a:cubicBezTo>
                  <a:pt x="7824" y="10653"/>
                  <a:pt x="7824" y="11422"/>
                  <a:pt x="8297" y="11897"/>
                </a:cubicBezTo>
                <a:cubicBezTo>
                  <a:pt x="8770" y="12372"/>
                  <a:pt x="9537" y="12372"/>
                  <a:pt x="10011" y="11897"/>
                </a:cubicBezTo>
                <a:cubicBezTo>
                  <a:pt x="10484" y="11422"/>
                  <a:pt x="10484" y="10653"/>
                  <a:pt x="10011" y="10179"/>
                </a:cubicBezTo>
                <a:cubicBezTo>
                  <a:pt x="9774" y="9942"/>
                  <a:pt x="9464" y="9823"/>
                  <a:pt x="9154" y="9823"/>
                </a:cubicBezTo>
                <a:close/>
                <a:moveTo>
                  <a:pt x="16522" y="12697"/>
                </a:moveTo>
                <a:cubicBezTo>
                  <a:pt x="16211" y="12697"/>
                  <a:pt x="15901" y="12816"/>
                  <a:pt x="15665" y="13053"/>
                </a:cubicBezTo>
                <a:cubicBezTo>
                  <a:pt x="15191" y="13528"/>
                  <a:pt x="15191" y="14297"/>
                  <a:pt x="15665" y="14771"/>
                </a:cubicBezTo>
                <a:cubicBezTo>
                  <a:pt x="16138" y="15246"/>
                  <a:pt x="16905" y="15246"/>
                  <a:pt x="17378" y="14771"/>
                </a:cubicBezTo>
                <a:cubicBezTo>
                  <a:pt x="17852" y="14297"/>
                  <a:pt x="17852" y="13528"/>
                  <a:pt x="17378" y="13053"/>
                </a:cubicBezTo>
                <a:cubicBezTo>
                  <a:pt x="17142" y="12816"/>
                  <a:pt x="16832" y="12697"/>
                  <a:pt x="16522" y="12697"/>
                </a:cubicBezTo>
                <a:close/>
                <a:moveTo>
                  <a:pt x="6257" y="15838"/>
                </a:moveTo>
                <a:cubicBezTo>
                  <a:pt x="5947" y="15838"/>
                  <a:pt x="5637" y="15957"/>
                  <a:pt x="5400" y="16194"/>
                </a:cubicBezTo>
                <a:cubicBezTo>
                  <a:pt x="4927" y="16669"/>
                  <a:pt x="4927" y="17438"/>
                  <a:pt x="5400" y="17912"/>
                </a:cubicBezTo>
                <a:cubicBezTo>
                  <a:pt x="5873" y="18387"/>
                  <a:pt x="6640" y="18387"/>
                  <a:pt x="7114" y="17912"/>
                </a:cubicBezTo>
                <a:cubicBezTo>
                  <a:pt x="7587" y="17438"/>
                  <a:pt x="7587" y="16669"/>
                  <a:pt x="7114" y="16194"/>
                </a:cubicBezTo>
                <a:cubicBezTo>
                  <a:pt x="6877" y="15957"/>
                  <a:pt x="6567" y="15838"/>
                  <a:pt x="6257" y="15838"/>
                </a:cubicBezTo>
                <a:close/>
              </a:path>
            </a:pathLst>
          </a:custGeom>
          <a:solidFill>
            <a:srgbClr val="FFFF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6" name="TextBox 36">
            <a:extLst>
              <a:ext uri="{FF2B5EF4-FFF2-40B4-BE49-F238E27FC236}">
                <a16:creationId xmlns:a16="http://schemas.microsoft.com/office/drawing/2014/main" id="{9C506DCC-9081-4846-88AF-2F32E750F38E}"/>
              </a:ext>
            </a:extLst>
          </p:cNvPr>
          <p:cNvSpPr txBox="1"/>
          <p:nvPr/>
        </p:nvSpPr>
        <p:spPr>
          <a:xfrm>
            <a:off x="8195647" y="2205000"/>
            <a:ext cx="136473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noAutofit/>
          </a:bodyPr>
          <a:lstStyle>
            <a:lvl1pPr algn="r">
              <a:defRPr sz="1400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pPr algn="l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Excel</a:t>
            </a:r>
          </a:p>
        </p:txBody>
      </p:sp>
      <p:sp>
        <p:nvSpPr>
          <p:cNvPr id="47" name="TextBox 37">
            <a:extLst>
              <a:ext uri="{FF2B5EF4-FFF2-40B4-BE49-F238E27FC236}">
                <a16:creationId xmlns:a16="http://schemas.microsoft.com/office/drawing/2014/main" id="{63A717A5-F7E8-4DE1-A842-C51444D36F72}"/>
              </a:ext>
            </a:extLst>
          </p:cNvPr>
          <p:cNvSpPr txBox="1"/>
          <p:nvPr/>
        </p:nvSpPr>
        <p:spPr>
          <a:xfrm>
            <a:off x="8192378" y="2925000"/>
            <a:ext cx="124518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noAutofit/>
          </a:bodyPr>
          <a:lstStyle>
            <a:lvl1pPr algn="r">
              <a:defRPr sz="1400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pPr algn="l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Web browsers</a:t>
            </a:r>
          </a:p>
        </p:txBody>
      </p:sp>
      <p:sp>
        <p:nvSpPr>
          <p:cNvPr id="48" name="Pfeil: nach rechts 47">
            <a:extLst>
              <a:ext uri="{FF2B5EF4-FFF2-40B4-BE49-F238E27FC236}">
                <a16:creationId xmlns:a16="http://schemas.microsoft.com/office/drawing/2014/main" id="{7EBD0412-F6B8-4523-AC3C-1B679D040F08}"/>
              </a:ext>
            </a:extLst>
          </p:cNvPr>
          <p:cNvSpPr/>
          <p:nvPr/>
        </p:nvSpPr>
        <p:spPr>
          <a:xfrm>
            <a:off x="4005771" y="2766528"/>
            <a:ext cx="820460" cy="527094"/>
          </a:xfrm>
          <a:prstGeom prst="rightArrow">
            <a:avLst>
              <a:gd name="adj1" fmla="val 66163"/>
              <a:gd name="adj2" fmla="val 67331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Pfeil: nach rechts 47">
            <a:extLst>
              <a:ext uri="{FF2B5EF4-FFF2-40B4-BE49-F238E27FC236}">
                <a16:creationId xmlns:a16="http://schemas.microsoft.com/office/drawing/2014/main" id="{11E1C9DF-B689-8741-9F99-18AE3C7A0D38}"/>
              </a:ext>
            </a:extLst>
          </p:cNvPr>
          <p:cNvSpPr/>
          <p:nvPr/>
        </p:nvSpPr>
        <p:spPr>
          <a:xfrm>
            <a:off x="7328378" y="2757906"/>
            <a:ext cx="820460" cy="527094"/>
          </a:xfrm>
          <a:prstGeom prst="rightArrow">
            <a:avLst>
              <a:gd name="adj1" fmla="val 66163"/>
              <a:gd name="adj2" fmla="val 67331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TextBox 37">
            <a:extLst>
              <a:ext uri="{FF2B5EF4-FFF2-40B4-BE49-F238E27FC236}">
                <a16:creationId xmlns:a16="http://schemas.microsoft.com/office/drawing/2014/main" id="{076D2205-CCF8-4BEC-9461-8F30A2BAE797}"/>
              </a:ext>
            </a:extLst>
          </p:cNvPr>
          <p:cNvSpPr txBox="1"/>
          <p:nvPr/>
        </p:nvSpPr>
        <p:spPr>
          <a:xfrm>
            <a:off x="8192378" y="3645000"/>
            <a:ext cx="124518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noAutofit/>
          </a:bodyPr>
          <a:lstStyle>
            <a:lvl1pPr algn="r">
              <a:defRPr sz="1400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pPr algn="l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Other outputs</a:t>
            </a:r>
          </a:p>
        </p:txBody>
      </p: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00FA5A38-322D-4DBF-954E-771F03CD47BF}"/>
              </a:ext>
            </a:extLst>
          </p:cNvPr>
          <p:cNvCxnSpPr>
            <a:cxnSpLocks/>
          </p:cNvCxnSpPr>
          <p:nvPr/>
        </p:nvCxnSpPr>
        <p:spPr>
          <a:xfrm>
            <a:off x="1704000" y="5085000"/>
            <a:ext cx="84240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riangle">
            <a:extLst>
              <a:ext uri="{FF2B5EF4-FFF2-40B4-BE49-F238E27FC236}">
                <a16:creationId xmlns:a16="http://schemas.microsoft.com/office/drawing/2014/main" id="{6165BFDE-21D5-4C83-8E11-E52757C45210}"/>
              </a:ext>
            </a:extLst>
          </p:cNvPr>
          <p:cNvSpPr/>
          <p:nvPr/>
        </p:nvSpPr>
        <p:spPr>
          <a:xfrm rot="5400000">
            <a:off x="5743041" y="2989959"/>
            <a:ext cx="538348" cy="696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1" name="B4P">
            <a:extLst>
              <a:ext uri="{FF2B5EF4-FFF2-40B4-BE49-F238E27FC236}">
                <a16:creationId xmlns:a16="http://schemas.microsoft.com/office/drawing/2014/main" id="{FA69CB53-BDD1-4819-B0E7-7CD4FBAB3746}"/>
              </a:ext>
            </a:extLst>
          </p:cNvPr>
          <p:cNvSpPr txBox="1"/>
          <p:nvPr/>
        </p:nvSpPr>
        <p:spPr>
          <a:xfrm>
            <a:off x="5346365" y="2421000"/>
            <a:ext cx="1289775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3000" b="1">
                <a:solidFill>
                  <a:srgbClr val="FFFFFF"/>
                </a:solidFill>
              </a:defRPr>
            </a:lvl1pPr>
          </a:lstStyle>
          <a:p>
            <a:r>
              <a:rPr lang="en-US" sz="4400" dirty="0"/>
              <a:t>B4P</a:t>
            </a:r>
          </a:p>
        </p:txBody>
      </p:sp>
      <p:sp>
        <p:nvSpPr>
          <p:cNvPr id="53" name="TextBox 37">
            <a:extLst>
              <a:ext uri="{FF2B5EF4-FFF2-40B4-BE49-F238E27FC236}">
                <a16:creationId xmlns:a16="http://schemas.microsoft.com/office/drawing/2014/main" id="{B734889D-B431-4E73-B9F6-917DC764AA95}"/>
              </a:ext>
            </a:extLst>
          </p:cNvPr>
          <p:cNvSpPr txBox="1"/>
          <p:nvPr/>
        </p:nvSpPr>
        <p:spPr>
          <a:xfrm>
            <a:off x="3216000" y="5229000"/>
            <a:ext cx="5760000" cy="72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 anchor="ctr" anchorCtr="0">
            <a:no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pPr marL="1165225" indent="-1165225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Files: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Excel (.xlsx, .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xlsm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), CSV/TSV, HTML/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MHTML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XML, JSON, ZIP, text files</a:t>
            </a:r>
          </a:p>
          <a:p>
            <a:pPr marL="1165225" indent="-1165225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Databases: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Exports (SAP,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Filemaker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Oracle, MS Access, Salesforce, etc.)</a:t>
            </a:r>
          </a:p>
          <a:p>
            <a:pPr marL="1165225" indent="-1165225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Web data: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Internet sources of structured data (web sites, web services)</a:t>
            </a:r>
          </a:p>
        </p:txBody>
      </p:sp>
      <p:sp>
        <p:nvSpPr>
          <p:cNvPr id="54" name="TextBox 37">
            <a:extLst>
              <a:ext uri="{FF2B5EF4-FFF2-40B4-BE49-F238E27FC236}">
                <a16:creationId xmlns:a16="http://schemas.microsoft.com/office/drawing/2014/main" id="{6228024A-8D76-4718-A047-B48653DF6B1F}"/>
              </a:ext>
            </a:extLst>
          </p:cNvPr>
          <p:cNvSpPr txBox="1"/>
          <p:nvPr/>
        </p:nvSpPr>
        <p:spPr>
          <a:xfrm>
            <a:off x="1704000" y="5229000"/>
            <a:ext cx="1296000" cy="72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 anchor="ctr" anchorCtr="0">
            <a:no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pPr marL="1165225" indent="-1165225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Sources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597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B4P: The Problem Statement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Conventional methods of data management are inadequate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B753267-1477-462A-AB8C-1BD54382750F}"/>
              </a:ext>
            </a:extLst>
          </p:cNvPr>
          <p:cNvSpPr/>
          <p:nvPr/>
        </p:nvSpPr>
        <p:spPr>
          <a:xfrm>
            <a:off x="479376" y="980728"/>
            <a:ext cx="11232624" cy="360040"/>
          </a:xfrm>
          <a:prstGeom prst="rect">
            <a:avLst/>
          </a:prstGeom>
          <a:solidFill>
            <a:srgbClr val="A7BDE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Start with your time-consuming task repeating regularly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479376" y="5589240"/>
            <a:ext cx="11232624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bg1"/>
                </a:solidFill>
              </a:rPr>
              <a:t>Work done (past due date, poor quality)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36DA058-2B17-4798-B960-27562D8E8C80}"/>
              </a:ext>
            </a:extLst>
          </p:cNvPr>
          <p:cNvSpPr/>
          <p:nvPr/>
        </p:nvSpPr>
        <p:spPr>
          <a:xfrm>
            <a:off x="2352000" y="1484784"/>
            <a:ext cx="2520168" cy="6482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Gather the Data by Hand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tables, Internet,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manual data collection, etc.  Lots of mouse </a:t>
            </a:r>
            <a:r>
              <a:rPr lang="en-US" sz="1000" dirty="0" err="1">
                <a:solidFill>
                  <a:schemeClr val="tx1"/>
                </a:solidFill>
              </a:rPr>
              <a:t>clickes</a:t>
            </a:r>
            <a:r>
              <a:rPr lang="en-US" sz="1000" dirty="0">
                <a:solidFill>
                  <a:schemeClr val="tx1"/>
                </a:solidFill>
              </a:rPr>
              <a:t> to initiate all downloads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F0D530-9133-4AE5-8F26-6423458BBA5C}"/>
              </a:ext>
            </a:extLst>
          </p:cNvPr>
          <p:cNvSpPr/>
          <p:nvPr/>
        </p:nvSpPr>
        <p:spPr>
          <a:xfrm>
            <a:off x="2208000" y="2348880"/>
            <a:ext cx="2664168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Verify the Data Manually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or semi-automatically on Excel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5A2A613E-A51F-4094-9070-2AAC7C36DBEE}"/>
              </a:ext>
            </a:extLst>
          </p:cNvPr>
          <p:cNvSpPr/>
          <p:nvPr/>
        </p:nvSpPr>
        <p:spPr>
          <a:xfrm>
            <a:off x="6024296" y="4149080"/>
            <a:ext cx="2735704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Condense and Align</a:t>
            </a:r>
            <a:r>
              <a:rPr lang="en-US" sz="1000" dirty="0">
                <a:solidFill>
                  <a:schemeClr val="tx1"/>
                </a:solidFill>
              </a:rPr>
              <a:t> the data, do necessary sorting, build pivot tables, etc.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7DCD86C-8B46-4325-8DFC-27D558799C89}"/>
              </a:ext>
            </a:extLst>
          </p:cNvPr>
          <p:cNvSpPr/>
          <p:nvPr/>
        </p:nvSpPr>
        <p:spPr>
          <a:xfrm>
            <a:off x="5736000" y="1484784"/>
            <a:ext cx="3239784" cy="5762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Exported Data: Cumbersome Format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e.g. poor format, cryptic terminology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D10128B-4E69-4493-883F-91B1968BB0EC}"/>
              </a:ext>
            </a:extLst>
          </p:cNvPr>
          <p:cNvSpPr/>
          <p:nvPr/>
        </p:nvSpPr>
        <p:spPr>
          <a:xfrm>
            <a:off x="6168000" y="4869000"/>
            <a:ext cx="28800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Add Formatting and Style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on the results, incl. comments, etc. by hand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9FE14AD-054F-4A65-9092-F9CC853A815C}"/>
              </a:ext>
            </a:extLst>
          </p:cNvPr>
          <p:cNvSpPr/>
          <p:nvPr/>
        </p:nvSpPr>
        <p:spPr>
          <a:xfrm>
            <a:off x="6096304" y="3284984"/>
            <a:ext cx="2807696" cy="64807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Compare New vs Old Data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on Excel.  Time-consuming analysis of multiple lists along the timeline. Discovered important issues too late.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D2B5111-FFEE-47FA-9F30-DC1CECF773C5}"/>
              </a:ext>
            </a:extLst>
          </p:cNvPr>
          <p:cNvSpPr/>
          <p:nvPr/>
        </p:nvSpPr>
        <p:spPr>
          <a:xfrm>
            <a:off x="480000" y="2133000"/>
            <a:ext cx="1512000" cy="57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Foreign Characters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Lost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 err="1">
                <a:solidFill>
                  <a:schemeClr val="tx1"/>
                </a:solidFill>
              </a:rPr>
              <a:t>M?nchen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1A891CF-CB7F-485A-AF88-9D3C1148C7B6}"/>
              </a:ext>
            </a:extLst>
          </p:cNvPr>
          <p:cNvSpPr/>
          <p:nvPr/>
        </p:nvSpPr>
        <p:spPr>
          <a:xfrm>
            <a:off x="8328000" y="2260837"/>
            <a:ext cx="25200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Incompatible Data Formats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Excel cannot read it in or use it directly, data alignment needed.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E.g. locality of numbers, dates.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B8B1DD7-81AC-49A3-BFB0-556192FCDC60}"/>
              </a:ext>
            </a:extLst>
          </p:cNvPr>
          <p:cNvSpPr/>
          <p:nvPr/>
        </p:nvSpPr>
        <p:spPr>
          <a:xfrm>
            <a:off x="552000" y="3285000"/>
            <a:ext cx="2736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Combine Multiple Info Sources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in order to see the big picture effectively,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do various lookups by hand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C2BD9562-09A3-470F-95D4-D9C49863CE54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3612084" y="1340768"/>
            <a:ext cx="540004" cy="144016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B43D7F2-2CB7-4BFD-BAFF-09D48BCDC94E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4872168" y="1772892"/>
            <a:ext cx="863832" cy="36000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6B09567D-85E9-49D8-8837-708F863AA9B2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3540084" y="2133000"/>
            <a:ext cx="72000" cy="215880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8D7937D2-2674-4372-B00B-06B9D4BF1467}"/>
              </a:ext>
            </a:extLst>
          </p:cNvPr>
          <p:cNvCxnSpPr>
            <a:cxnSpLocks/>
            <a:stCxn id="9" idx="3"/>
            <a:endCxn id="13" idx="0"/>
          </p:cNvCxnSpPr>
          <p:nvPr/>
        </p:nvCxnSpPr>
        <p:spPr>
          <a:xfrm>
            <a:off x="8975784" y="1772892"/>
            <a:ext cx="612216" cy="487945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DF9F0A94-80CC-4D9E-9F75-BE4F66E6E382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>
            <a:off x="4872168" y="2564904"/>
            <a:ext cx="3455832" cy="55933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69F97561-2A93-4E51-843B-7B2375F84E07}"/>
              </a:ext>
            </a:extLst>
          </p:cNvPr>
          <p:cNvCxnSpPr>
            <a:cxnSpLocks/>
            <a:stCxn id="14" idx="3"/>
            <a:endCxn id="11" idx="1"/>
          </p:cNvCxnSpPr>
          <p:nvPr/>
        </p:nvCxnSpPr>
        <p:spPr>
          <a:xfrm>
            <a:off x="3288000" y="3609000"/>
            <a:ext cx="2808304" cy="20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0C04D05B-68CD-404D-A6FB-E6B1CB7F469C}"/>
              </a:ext>
            </a:extLst>
          </p:cNvPr>
          <p:cNvSpPr/>
          <p:nvPr/>
        </p:nvSpPr>
        <p:spPr>
          <a:xfrm>
            <a:off x="5016184" y="2780928"/>
            <a:ext cx="1584176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Missing Data</a:t>
            </a:r>
            <a:r>
              <a:rPr lang="en-US" sz="1000" dirty="0">
                <a:solidFill>
                  <a:schemeClr val="tx1"/>
                </a:solidFill>
              </a:rPr>
              <a:t>, manual corrections and filling gaps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E2A7176-6018-4A1F-9C4F-00F5AC13FB13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4872168" y="2564904"/>
            <a:ext cx="144016" cy="21602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FDE87E8F-65B5-4B59-BF15-3DD8D00B1870}"/>
              </a:ext>
            </a:extLst>
          </p:cNvPr>
          <p:cNvCxnSpPr>
            <a:cxnSpLocks/>
            <a:stCxn id="7" idx="1"/>
            <a:endCxn id="12" idx="3"/>
          </p:cNvCxnSpPr>
          <p:nvPr/>
        </p:nvCxnSpPr>
        <p:spPr>
          <a:xfrm flipH="1" flipV="1">
            <a:off x="1992000" y="2421000"/>
            <a:ext cx="216000" cy="14390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5A7C74E6-2B0F-48B0-B714-DCA8214947C3}"/>
              </a:ext>
            </a:extLst>
          </p:cNvPr>
          <p:cNvCxnSpPr>
            <a:cxnSpLocks/>
            <a:stCxn id="26" idx="3"/>
            <a:endCxn id="8" idx="1"/>
          </p:cNvCxnSpPr>
          <p:nvPr/>
        </p:nvCxnSpPr>
        <p:spPr>
          <a:xfrm flipV="1">
            <a:off x="4512208" y="4401108"/>
            <a:ext cx="1512088" cy="37245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E6E727D7-DDF7-45D2-9FDF-FF78A5A0AA4C}"/>
              </a:ext>
            </a:extLst>
          </p:cNvPr>
          <p:cNvSpPr/>
          <p:nvPr/>
        </p:nvSpPr>
        <p:spPr>
          <a:xfrm>
            <a:off x="1920000" y="4521534"/>
            <a:ext cx="2592208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Do Needed Calculations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in order to come closer to the results and verify them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8924349F-8C7C-4BFB-A427-F6C23911D0CE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 flipH="1">
            <a:off x="7392148" y="3933056"/>
            <a:ext cx="108004" cy="21602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1B209CF3-2247-44C7-A7C4-C4973AA696D3}"/>
              </a:ext>
            </a:extLst>
          </p:cNvPr>
          <p:cNvCxnSpPr>
            <a:cxnSpLocks/>
            <a:stCxn id="14" idx="2"/>
            <a:endCxn id="26" idx="0"/>
          </p:cNvCxnSpPr>
          <p:nvPr/>
        </p:nvCxnSpPr>
        <p:spPr>
          <a:xfrm>
            <a:off x="1920000" y="3933000"/>
            <a:ext cx="1296104" cy="58853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F3A0A952-7C6B-41DC-87AC-C784923D11D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3360000" y="3861000"/>
            <a:ext cx="2664296" cy="540108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1AF7E53F-EEE6-4343-B175-E9B03DBC3A3A}"/>
              </a:ext>
            </a:extLst>
          </p:cNvPr>
          <p:cNvCxnSpPr>
            <a:cxnSpLocks/>
            <a:stCxn id="26" idx="3"/>
            <a:endCxn id="10" idx="1"/>
          </p:cNvCxnSpPr>
          <p:nvPr/>
        </p:nvCxnSpPr>
        <p:spPr>
          <a:xfrm>
            <a:off x="4512208" y="4773562"/>
            <a:ext cx="1655792" cy="347466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9509E2AD-CD63-4F6C-BA34-763226B299F9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>
            <a:off x="7392148" y="4653136"/>
            <a:ext cx="215852" cy="215864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hteck 31">
            <a:extLst>
              <a:ext uri="{FF2B5EF4-FFF2-40B4-BE49-F238E27FC236}">
                <a16:creationId xmlns:a16="http://schemas.microsoft.com/office/drawing/2014/main" id="{89A93AA1-2C94-4749-94A9-78DFEEF744C7}"/>
              </a:ext>
            </a:extLst>
          </p:cNvPr>
          <p:cNvSpPr/>
          <p:nvPr/>
        </p:nvSpPr>
        <p:spPr>
          <a:xfrm>
            <a:off x="4008000" y="3429000"/>
            <a:ext cx="1512281" cy="864000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 is too slow with Big Data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loading and processing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 (3’000 … &gt; 10 M rows)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waiting ... waiting ...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D756626C-47D5-4050-A53E-FB6F76B9464E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3288000" y="2996952"/>
            <a:ext cx="1728184" cy="360048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AACF1429-E90E-4B4E-861B-271F06D73D3A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7392000" y="5373056"/>
            <a:ext cx="216000" cy="215944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6FCBF54A-EA73-4DAC-B3FD-E07B3361906A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6600360" y="3068960"/>
            <a:ext cx="899792" cy="21602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Freihandform 243">
            <a:extLst>
              <a:ext uri="{FF2B5EF4-FFF2-40B4-BE49-F238E27FC236}">
                <a16:creationId xmlns:a16="http://schemas.microsoft.com/office/drawing/2014/main" id="{942DF992-7F4D-404F-932E-14EF3B898C15}"/>
              </a:ext>
            </a:extLst>
          </p:cNvPr>
          <p:cNvSpPr/>
          <p:nvPr/>
        </p:nvSpPr>
        <p:spPr>
          <a:xfrm>
            <a:off x="2496000" y="5013176"/>
            <a:ext cx="759981" cy="562062"/>
          </a:xfrm>
          <a:custGeom>
            <a:avLst/>
            <a:gdLst>
              <a:gd name="connsiteX0" fmla="*/ 354030 w 759981"/>
              <a:gd name="connsiteY0" fmla="*/ 0 h 562062"/>
              <a:gd name="connsiteX1" fmla="*/ 354030 w 759981"/>
              <a:gd name="connsiteY1" fmla="*/ 58722 h 562062"/>
              <a:gd name="connsiteX2" fmla="*/ 270140 w 759981"/>
              <a:gd name="connsiteY2" fmla="*/ 134223 h 562062"/>
              <a:gd name="connsiteX3" fmla="*/ 1692 w 759981"/>
              <a:gd name="connsiteY3" fmla="*/ 176168 h 562062"/>
              <a:gd name="connsiteX4" fmla="*/ 412753 w 759981"/>
              <a:gd name="connsiteY4" fmla="*/ 251669 h 562062"/>
              <a:gd name="connsiteX5" fmla="*/ 756701 w 759981"/>
              <a:gd name="connsiteY5" fmla="*/ 402671 h 562062"/>
              <a:gd name="connsiteX6" fmla="*/ 203028 w 759981"/>
              <a:gd name="connsiteY6" fmla="*/ 419449 h 562062"/>
              <a:gd name="connsiteX7" fmla="*/ 77193 w 759981"/>
              <a:gd name="connsiteY7" fmla="*/ 562062 h 562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981" h="562062">
                <a:moveTo>
                  <a:pt x="354030" y="0"/>
                </a:moveTo>
                <a:cubicBezTo>
                  <a:pt x="361021" y="18176"/>
                  <a:pt x="368012" y="36352"/>
                  <a:pt x="354030" y="58722"/>
                </a:cubicBezTo>
                <a:cubicBezTo>
                  <a:pt x="340048" y="81092"/>
                  <a:pt x="328863" y="114649"/>
                  <a:pt x="270140" y="134223"/>
                </a:cubicBezTo>
                <a:cubicBezTo>
                  <a:pt x="211417" y="153797"/>
                  <a:pt x="-22077" y="156594"/>
                  <a:pt x="1692" y="176168"/>
                </a:cubicBezTo>
                <a:cubicBezTo>
                  <a:pt x="25461" y="195742"/>
                  <a:pt x="286918" y="213919"/>
                  <a:pt x="412753" y="251669"/>
                </a:cubicBezTo>
                <a:cubicBezTo>
                  <a:pt x="538588" y="289419"/>
                  <a:pt x="791655" y="374708"/>
                  <a:pt x="756701" y="402671"/>
                </a:cubicBezTo>
                <a:cubicBezTo>
                  <a:pt x="721747" y="430634"/>
                  <a:pt x="316279" y="392884"/>
                  <a:pt x="203028" y="419449"/>
                </a:cubicBezTo>
                <a:cubicBezTo>
                  <a:pt x="89777" y="446014"/>
                  <a:pt x="83485" y="504038"/>
                  <a:pt x="77193" y="562062"/>
                </a:cubicBezTo>
              </a:path>
            </a:pathLst>
          </a:cu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3" name="Freihandform 246">
            <a:extLst>
              <a:ext uri="{FF2B5EF4-FFF2-40B4-BE49-F238E27FC236}">
                <a16:creationId xmlns:a16="http://schemas.microsoft.com/office/drawing/2014/main" id="{BCAFC918-D79C-470E-AD8D-13A81D232F2C}"/>
              </a:ext>
            </a:extLst>
          </p:cNvPr>
          <p:cNvSpPr/>
          <p:nvPr/>
        </p:nvSpPr>
        <p:spPr>
          <a:xfrm flipH="1">
            <a:off x="2136000" y="2853000"/>
            <a:ext cx="1512096" cy="432000"/>
          </a:xfrm>
          <a:custGeom>
            <a:avLst/>
            <a:gdLst>
              <a:gd name="connsiteX0" fmla="*/ 109946 w 475428"/>
              <a:gd name="connsiteY0" fmla="*/ 0 h 360726"/>
              <a:gd name="connsiteX1" fmla="*/ 160280 w 475428"/>
              <a:gd name="connsiteY1" fmla="*/ 142613 h 360726"/>
              <a:gd name="connsiteX2" fmla="*/ 889 w 475428"/>
              <a:gd name="connsiteY2" fmla="*/ 251670 h 360726"/>
              <a:gd name="connsiteX3" fmla="*/ 244170 w 475428"/>
              <a:gd name="connsiteY3" fmla="*/ 234892 h 360726"/>
              <a:gd name="connsiteX4" fmla="*/ 445506 w 475428"/>
              <a:gd name="connsiteY4" fmla="*/ 260059 h 360726"/>
              <a:gd name="connsiteX5" fmla="*/ 470673 w 475428"/>
              <a:gd name="connsiteY5" fmla="*/ 360726 h 360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428" h="360726">
                <a:moveTo>
                  <a:pt x="109946" y="0"/>
                </a:moveTo>
                <a:cubicBezTo>
                  <a:pt x="144201" y="50334"/>
                  <a:pt x="178456" y="100668"/>
                  <a:pt x="160280" y="142613"/>
                </a:cubicBezTo>
                <a:cubicBezTo>
                  <a:pt x="142104" y="184558"/>
                  <a:pt x="-13093" y="236290"/>
                  <a:pt x="889" y="251670"/>
                </a:cubicBezTo>
                <a:cubicBezTo>
                  <a:pt x="14871" y="267050"/>
                  <a:pt x="170067" y="233494"/>
                  <a:pt x="244170" y="234892"/>
                </a:cubicBezTo>
                <a:cubicBezTo>
                  <a:pt x="318273" y="236290"/>
                  <a:pt x="407756" y="239087"/>
                  <a:pt x="445506" y="260059"/>
                </a:cubicBezTo>
                <a:cubicBezTo>
                  <a:pt x="483256" y="281031"/>
                  <a:pt x="476964" y="320878"/>
                  <a:pt x="470673" y="360726"/>
                </a:cubicBezTo>
              </a:path>
            </a:pathLst>
          </a:cu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1" name="Rechteck 100">
            <a:extLst>
              <a:ext uri="{FF2B5EF4-FFF2-40B4-BE49-F238E27FC236}">
                <a16:creationId xmlns:a16="http://schemas.microsoft.com/office/drawing/2014/main" id="{A912A3FA-3005-4A24-A0F3-6BAFE3EE4B79}"/>
              </a:ext>
            </a:extLst>
          </p:cNvPr>
          <p:cNvSpPr/>
          <p:nvPr/>
        </p:nvSpPr>
        <p:spPr>
          <a:xfrm>
            <a:off x="5520000" y="2277000"/>
            <a:ext cx="1728000" cy="360000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Mistakes Happening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2" name="Rechteck 101">
            <a:extLst>
              <a:ext uri="{FF2B5EF4-FFF2-40B4-BE49-F238E27FC236}">
                <a16:creationId xmlns:a16="http://schemas.microsoft.com/office/drawing/2014/main" id="{C4A321E5-4ED0-41D1-B695-402833429CBB}"/>
              </a:ext>
            </a:extLst>
          </p:cNvPr>
          <p:cNvSpPr/>
          <p:nvPr/>
        </p:nvSpPr>
        <p:spPr>
          <a:xfrm>
            <a:off x="336000" y="4149000"/>
            <a:ext cx="15036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Clean-Up by Hand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Unlikely to discover all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issues every time</a:t>
            </a:r>
          </a:p>
        </p:txBody>
      </p:sp>
      <p:cxnSp>
        <p:nvCxnSpPr>
          <p:cNvPr id="105" name="Gerade Verbindung mit Pfeil 104">
            <a:extLst>
              <a:ext uri="{FF2B5EF4-FFF2-40B4-BE49-F238E27FC236}">
                <a16:creationId xmlns:a16="http://schemas.microsoft.com/office/drawing/2014/main" id="{1B8BBE0B-7424-4D21-83AF-914DF53758B0}"/>
              </a:ext>
            </a:extLst>
          </p:cNvPr>
          <p:cNvCxnSpPr>
            <a:cxnSpLocks/>
            <a:endCxn id="102" idx="0"/>
          </p:cNvCxnSpPr>
          <p:nvPr/>
        </p:nvCxnSpPr>
        <p:spPr>
          <a:xfrm flipH="1">
            <a:off x="1087800" y="3933000"/>
            <a:ext cx="400200" cy="216000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 Verbindung mit Pfeil 107">
            <a:extLst>
              <a:ext uri="{FF2B5EF4-FFF2-40B4-BE49-F238E27FC236}">
                <a16:creationId xmlns:a16="http://schemas.microsoft.com/office/drawing/2014/main" id="{4E423CD8-8A2D-4195-9F8C-0866190BFC4B}"/>
              </a:ext>
            </a:extLst>
          </p:cNvPr>
          <p:cNvCxnSpPr>
            <a:cxnSpLocks/>
            <a:endCxn id="102" idx="2"/>
          </p:cNvCxnSpPr>
          <p:nvPr/>
        </p:nvCxnSpPr>
        <p:spPr>
          <a:xfrm flipH="1" flipV="1">
            <a:off x="1087800" y="4653056"/>
            <a:ext cx="832200" cy="28794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1441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B4P: Problem Statement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Conventional Solutions are Complex and Unsustainable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AE38A44-B5E8-4DAB-8EFD-45E47FC569DF}"/>
              </a:ext>
            </a:extLst>
          </p:cNvPr>
          <p:cNvSpPr/>
          <p:nvPr/>
        </p:nvSpPr>
        <p:spPr>
          <a:xfrm>
            <a:off x="480000" y="1269000"/>
            <a:ext cx="2160000" cy="1224000"/>
          </a:xfrm>
          <a:prstGeom prst="rect">
            <a:avLst/>
          </a:prstGeom>
          <a:solidFill>
            <a:srgbClr val="A7BDE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Excel Macros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(Visual Basic)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83C0270E-C324-4163-A656-16F320E1823A}"/>
              </a:ext>
            </a:extLst>
          </p:cNvPr>
          <p:cNvSpPr/>
          <p:nvPr/>
        </p:nvSpPr>
        <p:spPr>
          <a:xfrm>
            <a:off x="480000" y="2781000"/>
            <a:ext cx="2160000" cy="1656000"/>
          </a:xfrm>
          <a:prstGeom prst="rect">
            <a:avLst/>
          </a:prstGeom>
          <a:solidFill>
            <a:srgbClr val="A7BDE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a </a:t>
            </a:r>
            <a:br>
              <a:rPr lang="en-US" sz="1400" b="1" dirty="0">
                <a:solidFill>
                  <a:schemeClr val="tx1"/>
                </a:solidFill>
              </a:rPr>
            </a:br>
            <a:r>
              <a:rPr lang="en-US" sz="1400" b="1" dirty="0">
                <a:solidFill>
                  <a:schemeClr val="tx1"/>
                </a:solidFill>
              </a:rPr>
              <a:t>Computer Program 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(C, Java, Python, etc.)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5DDC13B4-C454-46AB-85A5-096651790B39}"/>
              </a:ext>
            </a:extLst>
          </p:cNvPr>
          <p:cNvSpPr/>
          <p:nvPr/>
        </p:nvSpPr>
        <p:spPr>
          <a:xfrm>
            <a:off x="480000" y="4725000"/>
            <a:ext cx="2160000" cy="1440000"/>
          </a:xfrm>
          <a:prstGeom prst="rect">
            <a:avLst/>
          </a:prstGeom>
          <a:solidFill>
            <a:srgbClr val="A7BDE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Hire a Consultant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(or two)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0F6F1041-4C09-427B-9A50-13718595F67D}"/>
              </a:ext>
            </a:extLst>
          </p:cNvPr>
          <p:cNvSpPr/>
          <p:nvPr/>
        </p:nvSpPr>
        <p:spPr>
          <a:xfrm>
            <a:off x="2784000" y="5877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Time consuming, depending on others, expensive, bothering others repeatedly for approvals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6E1620E-CA03-4F44-AA56-896573CA9024}"/>
              </a:ext>
            </a:extLst>
          </p:cNvPr>
          <p:cNvSpPr/>
          <p:nvPr/>
        </p:nvSpPr>
        <p:spPr>
          <a:xfrm>
            <a:off x="2784000" y="4149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Time consuming, others having difficulties understanding your work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F72B769E-89DD-4884-9C9A-7E748EC5AE26}"/>
              </a:ext>
            </a:extLst>
          </p:cNvPr>
          <p:cNvSpPr/>
          <p:nvPr/>
        </p:nvSpPr>
        <p:spPr>
          <a:xfrm>
            <a:off x="2784000" y="2205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Complex code and poor performance for tasks if they are not that simple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BA41ED9-4CC3-4023-ADBF-5758259247C2}"/>
              </a:ext>
            </a:extLst>
          </p:cNvPr>
          <p:cNvSpPr/>
          <p:nvPr/>
        </p:nvSpPr>
        <p:spPr>
          <a:xfrm>
            <a:off x="2784000" y="1269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OK for simple tasks,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coding can become cumbersome if problems are more complex.  Vulnerable if data format changes.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Processing performance will drop significantly when working with high data volumes.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25B275BA-B613-4C7D-A4AB-FF78182C226F}"/>
              </a:ext>
            </a:extLst>
          </p:cNvPr>
          <p:cNvSpPr/>
          <p:nvPr/>
        </p:nvSpPr>
        <p:spPr>
          <a:xfrm>
            <a:off x="2784000" y="2781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Runs very fast, but takes a lot of time to program, debug and optimize.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Others may have difficulties to understand what you have written.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Such programs end up very large, with many functional details coded by hand.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Good programming know-how, ideally object-oriented programming </a:t>
            </a:r>
            <a:r>
              <a:rPr lang="en-US" sz="1400" dirty="0" err="1">
                <a:solidFill>
                  <a:schemeClr val="tx1"/>
                </a:solidFill>
              </a:rPr>
              <a:t>sklls</a:t>
            </a:r>
            <a:r>
              <a:rPr lang="en-US" sz="1400" dirty="0">
                <a:solidFill>
                  <a:schemeClr val="tx1"/>
                </a:solidFill>
              </a:rPr>
              <a:t> are needed, as well as obtaining a suitable development environment.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E493D41-9BB3-4C6B-B8E1-56B5D00FF627}"/>
              </a:ext>
            </a:extLst>
          </p:cNvPr>
          <p:cNvSpPr/>
          <p:nvPr/>
        </p:nvSpPr>
        <p:spPr>
          <a:xfrm>
            <a:off x="2784000" y="4797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They are happy to solve your problems for cash.  Solutions are quite decent,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if you need further enhancements, they will ask for more cash.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You will depend on them as they expected, and keep convincing your boss to have these expenses approved.</a:t>
            </a:r>
          </a:p>
        </p:txBody>
      </p:sp>
    </p:spTree>
    <p:extLst>
      <p:ext uri="{BB962C8B-B14F-4D97-AF65-F5344CB8AC3E}">
        <p14:creationId xmlns:p14="http://schemas.microsoft.com/office/powerpoint/2010/main" val="4144078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Analytics and Execution Engine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Analysis with Maximal Efficiency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4342509" y="5876960"/>
            <a:ext cx="3456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Rapid, High Quality Results</a:t>
            </a:r>
          </a:p>
        </p:txBody>
      </p:sp>
      <p:sp>
        <p:nvSpPr>
          <p:cNvPr id="38" name="Rounded Rectangle">
            <a:extLst>
              <a:ext uri="{FF2B5EF4-FFF2-40B4-BE49-F238E27FC236}">
                <a16:creationId xmlns:a16="http://schemas.microsoft.com/office/drawing/2014/main" id="{5DFE86AA-4157-4079-BD1C-38B5AC8E8449}"/>
              </a:ext>
            </a:extLst>
          </p:cNvPr>
          <p:cNvSpPr/>
          <p:nvPr/>
        </p:nvSpPr>
        <p:spPr>
          <a:xfrm>
            <a:off x="336000" y="2273854"/>
            <a:ext cx="11448000" cy="2781807"/>
          </a:xfrm>
          <a:prstGeom prst="roundRect">
            <a:avLst>
              <a:gd name="adj" fmla="val 6014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B873E213-EAED-4DA5-8723-F0297BE5B007}"/>
              </a:ext>
            </a:extLst>
          </p:cNvPr>
          <p:cNvSpPr/>
          <p:nvPr/>
        </p:nvSpPr>
        <p:spPr>
          <a:xfrm>
            <a:off x="445621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source data</a:t>
            </a: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7A1A335C-7C32-4D84-940F-4DD54519A780}"/>
              </a:ext>
            </a:extLst>
          </p:cNvPr>
          <p:cNvSpPr/>
          <p:nvPr/>
        </p:nvSpPr>
        <p:spPr>
          <a:xfrm>
            <a:off x="1885781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Explore &amp;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5F4E0F98-3AED-47C8-BF08-DD2C4ECBA2DD}"/>
              </a:ext>
            </a:extLst>
          </p:cNvPr>
          <p:cNvSpPr/>
          <p:nvPr/>
        </p:nvSpPr>
        <p:spPr>
          <a:xfrm>
            <a:off x="7646437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Align and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DA5286A4-2D3A-4165-AF95-8086B9804929}"/>
              </a:ext>
            </a:extLst>
          </p:cNvPr>
          <p:cNvSpPr/>
          <p:nvPr/>
        </p:nvSpPr>
        <p:spPr>
          <a:xfrm>
            <a:off x="10505219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Save and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43" name="Gleichschenkliges Dreieck 42">
            <a:extLst>
              <a:ext uri="{FF2B5EF4-FFF2-40B4-BE49-F238E27FC236}">
                <a16:creationId xmlns:a16="http://schemas.microsoft.com/office/drawing/2014/main" id="{DB8CAE93-7887-4A7B-A1FD-76280495523E}"/>
              </a:ext>
            </a:extLst>
          </p:cNvPr>
          <p:cNvSpPr/>
          <p:nvPr/>
        </p:nvSpPr>
        <p:spPr>
          <a:xfrm rot="5400000">
            <a:off x="1669621" y="2647109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44" name="Gleichschenkliges Dreieck 43">
            <a:extLst>
              <a:ext uri="{FF2B5EF4-FFF2-40B4-BE49-F238E27FC236}">
                <a16:creationId xmlns:a16="http://schemas.microsoft.com/office/drawing/2014/main" id="{948D983A-C611-4651-88A2-26405A577B51}"/>
              </a:ext>
            </a:extLst>
          </p:cNvPr>
          <p:cNvSpPr/>
          <p:nvPr/>
        </p:nvSpPr>
        <p:spPr>
          <a:xfrm rot="5400000">
            <a:off x="7430397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5" name="Gleichschenkliges Dreieck 74">
            <a:extLst>
              <a:ext uri="{FF2B5EF4-FFF2-40B4-BE49-F238E27FC236}">
                <a16:creationId xmlns:a16="http://schemas.microsoft.com/office/drawing/2014/main" id="{55ECE7AC-C3E1-4C56-B887-6DE849E69227}"/>
              </a:ext>
            </a:extLst>
          </p:cNvPr>
          <p:cNvSpPr/>
          <p:nvPr/>
        </p:nvSpPr>
        <p:spPr>
          <a:xfrm rot="5400000">
            <a:off x="10309845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7" name="Rechteck 76">
            <a:extLst>
              <a:ext uri="{FF2B5EF4-FFF2-40B4-BE49-F238E27FC236}">
                <a16:creationId xmlns:a16="http://schemas.microsoft.com/office/drawing/2014/main" id="{E520A02B-A95D-438C-A6EA-34103DD2E7BD}"/>
              </a:ext>
            </a:extLst>
          </p:cNvPr>
          <p:cNvSpPr/>
          <p:nvPr/>
        </p:nvSpPr>
        <p:spPr>
          <a:xfrm>
            <a:off x="3325941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 data</a:t>
            </a:r>
          </a:p>
        </p:txBody>
      </p:sp>
      <p:sp>
        <p:nvSpPr>
          <p:cNvPr id="78" name="Gleichschenkliges Dreieck 77">
            <a:extLst>
              <a:ext uri="{FF2B5EF4-FFF2-40B4-BE49-F238E27FC236}">
                <a16:creationId xmlns:a16="http://schemas.microsoft.com/office/drawing/2014/main" id="{8229A06F-2F47-483C-B55A-20F4F84E9A80}"/>
              </a:ext>
            </a:extLst>
          </p:cNvPr>
          <p:cNvSpPr/>
          <p:nvPr/>
        </p:nvSpPr>
        <p:spPr>
          <a:xfrm rot="5400000">
            <a:off x="3109797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CD473285-FE23-40A7-AC6C-E556C2C95B80}"/>
              </a:ext>
            </a:extLst>
          </p:cNvPr>
          <p:cNvSpPr/>
          <p:nvPr/>
        </p:nvSpPr>
        <p:spPr>
          <a:xfrm>
            <a:off x="6206373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Perform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lookups</a:t>
            </a:r>
          </a:p>
        </p:txBody>
      </p:sp>
      <p:sp>
        <p:nvSpPr>
          <p:cNvPr id="80" name="Gleichschenkliges Dreieck 79">
            <a:extLst>
              <a:ext uri="{FF2B5EF4-FFF2-40B4-BE49-F238E27FC236}">
                <a16:creationId xmlns:a16="http://schemas.microsoft.com/office/drawing/2014/main" id="{AE528C97-82D9-4010-9F73-427905B88DB4}"/>
              </a:ext>
            </a:extLst>
          </p:cNvPr>
          <p:cNvSpPr/>
          <p:nvPr/>
        </p:nvSpPr>
        <p:spPr>
          <a:xfrm rot="5400000">
            <a:off x="4550077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1" name="Gleichschenkliges Dreieck 80">
            <a:extLst>
              <a:ext uri="{FF2B5EF4-FFF2-40B4-BE49-F238E27FC236}">
                <a16:creationId xmlns:a16="http://schemas.microsoft.com/office/drawing/2014/main" id="{0F61273F-2E6B-4497-B3E8-C3E83DF1114E}"/>
              </a:ext>
            </a:extLst>
          </p:cNvPr>
          <p:cNvSpPr/>
          <p:nvPr/>
        </p:nvSpPr>
        <p:spPr>
          <a:xfrm rot="5400000">
            <a:off x="5990133" y="2647109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2" name="Rechteck 81">
            <a:extLst>
              <a:ext uri="{FF2B5EF4-FFF2-40B4-BE49-F238E27FC236}">
                <a16:creationId xmlns:a16="http://schemas.microsoft.com/office/drawing/2014/main" id="{3091837F-9646-4B66-BD44-561859AD4472}"/>
              </a:ext>
            </a:extLst>
          </p:cNvPr>
          <p:cNvSpPr/>
          <p:nvPr/>
        </p:nvSpPr>
        <p:spPr>
          <a:xfrm>
            <a:off x="4766101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 data</a:t>
            </a:r>
          </a:p>
        </p:txBody>
      </p:sp>
      <p:sp>
        <p:nvSpPr>
          <p:cNvPr id="83" name="Rechteck 82">
            <a:extLst>
              <a:ext uri="{FF2B5EF4-FFF2-40B4-BE49-F238E27FC236}">
                <a16:creationId xmlns:a16="http://schemas.microsoft.com/office/drawing/2014/main" id="{52AAC7A3-772C-4766-8F91-AC4EB5A926EB}"/>
              </a:ext>
            </a:extLst>
          </p:cNvPr>
          <p:cNvSpPr/>
          <p:nvPr/>
        </p:nvSpPr>
        <p:spPr>
          <a:xfrm>
            <a:off x="9085829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84" name="Gleichschenkliges Dreieck 83">
            <a:extLst>
              <a:ext uri="{FF2B5EF4-FFF2-40B4-BE49-F238E27FC236}">
                <a16:creationId xmlns:a16="http://schemas.microsoft.com/office/drawing/2014/main" id="{1F8E3D81-0E46-46AC-B96D-9F398D3AF2EF}"/>
              </a:ext>
            </a:extLst>
          </p:cNvPr>
          <p:cNvSpPr/>
          <p:nvPr/>
        </p:nvSpPr>
        <p:spPr>
          <a:xfrm rot="5400000">
            <a:off x="884527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5" name="Rechteck 84">
            <a:extLst>
              <a:ext uri="{FF2B5EF4-FFF2-40B4-BE49-F238E27FC236}">
                <a16:creationId xmlns:a16="http://schemas.microsoft.com/office/drawing/2014/main" id="{BDF9A26E-9797-483E-8A8A-2CF3F599CB50}"/>
              </a:ext>
            </a:extLst>
          </p:cNvPr>
          <p:cNvSpPr/>
          <p:nvPr/>
        </p:nvSpPr>
        <p:spPr>
          <a:xfrm>
            <a:off x="445621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From files,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databases 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the Internet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Excel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JSON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HTML, XML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CSV, </a:t>
            </a:r>
            <a:r>
              <a:rPr lang="en-US" sz="1000" dirty="0" err="1">
                <a:solidFill>
                  <a:schemeClr val="bg1"/>
                </a:solidFill>
              </a:rPr>
              <a:t>TSV</a:t>
            </a:r>
            <a:r>
              <a:rPr lang="en-US" sz="1000" dirty="0">
                <a:solidFill>
                  <a:schemeClr val="bg1"/>
                </a:solidFill>
              </a:rPr>
              <a:t>, ...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Text files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many more</a:t>
            </a:r>
          </a:p>
        </p:txBody>
      </p:sp>
      <p:sp>
        <p:nvSpPr>
          <p:cNvPr id="86" name="Rechteck 85">
            <a:extLst>
              <a:ext uri="{FF2B5EF4-FFF2-40B4-BE49-F238E27FC236}">
                <a16:creationId xmlns:a16="http://schemas.microsoft.com/office/drawing/2014/main" id="{77901057-9348-436D-8D82-C11D9B46FC16}"/>
              </a:ext>
            </a:extLst>
          </p:cNvPr>
          <p:cNvSpPr/>
          <p:nvPr/>
        </p:nvSpPr>
        <p:spPr>
          <a:xfrm>
            <a:off x="1885781" y="3079109"/>
            <a:ext cx="1368000" cy="197655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and extract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data you need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Check all headers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Resolve 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Fill information gaps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Interpolating missing values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and resolve  duplications</a:t>
            </a:r>
          </a:p>
        </p:txBody>
      </p:sp>
      <p:sp>
        <p:nvSpPr>
          <p:cNvPr id="87" name="Rechteck 86">
            <a:extLst>
              <a:ext uri="{FF2B5EF4-FFF2-40B4-BE49-F238E27FC236}">
                <a16:creationId xmlns:a16="http://schemas.microsoft.com/office/drawing/2014/main" id="{2B60A4A8-2FC3-425F-9C83-E957C31EC108}"/>
              </a:ext>
            </a:extLst>
          </p:cNvPr>
          <p:cNvSpPr/>
          <p:nvPr/>
        </p:nvSpPr>
        <p:spPr>
          <a:xfrm>
            <a:off x="3325941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Harmonize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keywords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values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headers and overall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different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number formats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deviating terminologies</a:t>
            </a:r>
          </a:p>
        </p:txBody>
      </p:sp>
      <p:sp>
        <p:nvSpPr>
          <p:cNvPr id="88" name="Rechteck 87">
            <a:extLst>
              <a:ext uri="{FF2B5EF4-FFF2-40B4-BE49-F238E27FC236}">
                <a16:creationId xmlns:a16="http://schemas.microsoft.com/office/drawing/2014/main" id="{0675EF14-86A3-443D-B685-C480C196B65D}"/>
              </a:ext>
            </a:extLst>
          </p:cNvPr>
          <p:cNvSpPr/>
          <p:nvPr/>
        </p:nvSpPr>
        <p:spPr>
          <a:xfrm>
            <a:off x="4766101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Combine data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from multiple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Eliminate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redundant data</a:t>
            </a: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49AF56EF-65C2-44BB-908C-0A2E19E0973A}"/>
              </a:ext>
            </a:extLst>
          </p:cNvPr>
          <p:cNvSpPr/>
          <p:nvPr/>
        </p:nvSpPr>
        <p:spPr>
          <a:xfrm>
            <a:off x="6206373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Enrich the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information value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in your tables</a:t>
            </a: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2E294186-8D3B-41EC-A3A5-76F0B5483903}"/>
              </a:ext>
            </a:extLst>
          </p:cNvPr>
          <p:cNvSpPr/>
          <p:nvPr/>
        </p:nvSpPr>
        <p:spPr>
          <a:xfrm>
            <a:off x="7646421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Consolidate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Pivot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Sort</a:t>
            </a:r>
          </a:p>
        </p:txBody>
      </p:sp>
      <p:sp>
        <p:nvSpPr>
          <p:cNvPr id="91" name="Rechteck 90">
            <a:extLst>
              <a:ext uri="{FF2B5EF4-FFF2-40B4-BE49-F238E27FC236}">
                <a16:creationId xmlns:a16="http://schemas.microsoft.com/office/drawing/2014/main" id="{C288DDD6-41D6-494B-8D6F-FABD607A433C}"/>
              </a:ext>
            </a:extLst>
          </p:cNvPr>
          <p:cNvSpPr/>
          <p:nvPr/>
        </p:nvSpPr>
        <p:spPr>
          <a:xfrm>
            <a:off x="9086581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Sort and arrange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Add style, formats and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colors</a:t>
            </a:r>
          </a:p>
        </p:txBody>
      </p:sp>
      <p:sp>
        <p:nvSpPr>
          <p:cNvPr id="92" name="Rechteck 91">
            <a:extLst>
              <a:ext uri="{FF2B5EF4-FFF2-40B4-BE49-F238E27FC236}">
                <a16:creationId xmlns:a16="http://schemas.microsoft.com/office/drawing/2014/main" id="{6697CCD0-2611-4C02-BE06-26FB7E50ECBC}"/>
              </a:ext>
            </a:extLst>
          </p:cNvPr>
          <p:cNvSpPr/>
          <p:nvPr/>
        </p:nvSpPr>
        <p:spPr>
          <a:xfrm>
            <a:off x="10526853" y="2794255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Excel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HTML, XML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JSON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CSV, </a:t>
            </a:r>
            <a:r>
              <a:rPr lang="en-US" sz="1000" dirty="0" err="1">
                <a:solidFill>
                  <a:schemeClr val="bg1"/>
                </a:solidFill>
              </a:rPr>
              <a:t>TSV</a:t>
            </a:r>
            <a:endParaRPr lang="en-US" sz="1000" dirty="0">
              <a:solidFill>
                <a:schemeClr val="bg1"/>
              </a:solidFill>
            </a:endParaRP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Text files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many more</a:t>
            </a:r>
          </a:p>
        </p:txBody>
      </p:sp>
      <p:sp>
        <p:nvSpPr>
          <p:cNvPr id="93" name="B4P">
            <a:extLst>
              <a:ext uri="{FF2B5EF4-FFF2-40B4-BE49-F238E27FC236}">
                <a16:creationId xmlns:a16="http://schemas.microsoft.com/office/drawing/2014/main" id="{C53A7837-412F-40EF-AE7F-001E96E2AEE0}"/>
              </a:ext>
            </a:extLst>
          </p:cNvPr>
          <p:cNvSpPr txBox="1"/>
          <p:nvPr/>
        </p:nvSpPr>
        <p:spPr>
          <a:xfrm>
            <a:off x="5403277" y="4240413"/>
            <a:ext cx="1340723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3000" b="1">
                <a:solidFill>
                  <a:srgbClr val="FFFFFF"/>
                </a:solidFill>
              </a:defRPr>
            </a:lvl1pPr>
          </a:lstStyle>
          <a:p>
            <a:r>
              <a:rPr lang="en-US" sz="4400" dirty="0"/>
              <a:t>B4P</a:t>
            </a: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00000" y="1648916"/>
            <a:ext cx="720000" cy="648000"/>
          </a:xfrm>
          <a:prstGeom prst="rightArrow">
            <a:avLst>
              <a:gd name="adj1" fmla="val 43730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" name="Gruppieren 96">
            <a:extLst>
              <a:ext uri="{FF2B5EF4-FFF2-40B4-BE49-F238E27FC236}">
                <a16:creationId xmlns:a16="http://schemas.microsoft.com/office/drawing/2014/main" id="{175E3E29-BFC7-446C-9D4D-46DE53CFA19F}"/>
              </a:ext>
            </a:extLst>
          </p:cNvPr>
          <p:cNvGrpSpPr/>
          <p:nvPr/>
        </p:nvGrpSpPr>
        <p:grpSpPr>
          <a:xfrm>
            <a:off x="6744000" y="5153854"/>
            <a:ext cx="431480" cy="576048"/>
            <a:chOff x="7789696" y="1644240"/>
            <a:chExt cx="431444" cy="576000"/>
          </a:xfrm>
        </p:grpSpPr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8F6B76ED-4C74-4A39-9E50-13BFAFA1C46F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99" name="Grafik 98">
              <a:extLst>
                <a:ext uri="{FF2B5EF4-FFF2-40B4-BE49-F238E27FC236}">
                  <a16:creationId xmlns:a16="http://schemas.microsoft.com/office/drawing/2014/main" id="{E58ADE8B-6815-4AB1-BC57-07B0354EB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7176000" y="5369854"/>
            <a:ext cx="323838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/>
              <a:t>Integrated analysis completed in seconds</a:t>
            </a:r>
            <a:endParaRPr lang="en-US" sz="1200" dirty="0"/>
          </a:p>
        </p:txBody>
      </p:sp>
      <p:sp>
        <p:nvSpPr>
          <p:cNvPr id="45" name="Pfeil: nach rechts 95">
            <a:extLst>
              <a:ext uri="{FF2B5EF4-FFF2-40B4-BE49-F238E27FC236}">
                <a16:creationId xmlns:a16="http://schemas.microsoft.com/office/drawing/2014/main" id="{0B9DB3E4-EDDE-A64C-B155-6CB81DA9A1E0}"/>
              </a:ext>
            </a:extLst>
          </p:cNvPr>
          <p:cNvSpPr/>
          <p:nvPr/>
        </p:nvSpPr>
        <p:spPr>
          <a:xfrm rot="5400000">
            <a:off x="5774101" y="5117854"/>
            <a:ext cx="720000" cy="648000"/>
          </a:xfrm>
          <a:prstGeom prst="rightArrow">
            <a:avLst>
              <a:gd name="adj1" fmla="val 43730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Rechteck 4">
            <a:extLst>
              <a:ext uri="{FF2B5EF4-FFF2-40B4-BE49-F238E27FC236}">
                <a16:creationId xmlns:a16="http://schemas.microsoft.com/office/drawing/2014/main" id="{621E4257-2177-4F40-ACBA-57A597C98945}"/>
              </a:ext>
            </a:extLst>
          </p:cNvPr>
          <p:cNvSpPr/>
          <p:nvPr/>
        </p:nvSpPr>
        <p:spPr>
          <a:xfrm>
            <a:off x="4406101" y="1274598"/>
            <a:ext cx="3456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Start Data Analysis Task</a:t>
            </a:r>
          </a:p>
        </p:txBody>
      </p:sp>
    </p:spTree>
    <p:extLst>
      <p:ext uri="{BB962C8B-B14F-4D97-AF65-F5344CB8AC3E}">
        <p14:creationId xmlns:p14="http://schemas.microsoft.com/office/powerpoint/2010/main" val="2073767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Table of Contents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7EFB9D1-95EC-497A-B688-5E3B35EE28CF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71406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Analytics and Execution Engine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Based on 14 Years of Experience Solving Problems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7D99C55-017C-4C36-82C1-575198FA047B}"/>
              </a:ext>
            </a:extLst>
          </p:cNvPr>
          <p:cNvSpPr/>
          <p:nvPr/>
        </p:nvSpPr>
        <p:spPr>
          <a:xfrm>
            <a:off x="6096000" y="4653000"/>
            <a:ext cx="5184000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Principle of Low-Code Approach: Few statements suffice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 simple syntax: Easy to read, learn, understand and run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Key strengths on large </a:t>
            </a:r>
            <a:r>
              <a:rPr lang="en-US" sz="1200" b="1" dirty="0">
                <a:solidFill>
                  <a:schemeClr val="tx1"/>
                </a:solidFill>
              </a:rPr>
              <a:t>structured data tables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chemeClr val="tx1"/>
                </a:solidFill>
              </a:rPr>
              <a:t>hierarchically structured variables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Extensive library with very powerful functions and features</a:t>
            </a:r>
            <a:endParaRPr lang="en-US" sz="1200" b="1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Compact formulation methods for powerful processing steps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minimizes coding loops and using variables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DADABED-9A48-47F9-A643-547ED3A5E315}"/>
              </a:ext>
            </a:extLst>
          </p:cNvPr>
          <p:cNvSpPr/>
          <p:nvPr/>
        </p:nvSpPr>
        <p:spPr>
          <a:xfrm>
            <a:off x="480000" y="4653000"/>
            <a:ext cx="5184000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Lean architecture of the engine delivers </a:t>
            </a:r>
            <a:r>
              <a:rPr lang="en-US" sz="1200" b="1" dirty="0">
                <a:solidFill>
                  <a:schemeClr val="tx1"/>
                </a:solidFill>
              </a:rPr>
              <a:t>full machine performance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Supports </a:t>
            </a:r>
            <a:r>
              <a:rPr lang="en-US" sz="1200" b="1" dirty="0">
                <a:solidFill>
                  <a:schemeClr val="tx1"/>
                </a:solidFill>
              </a:rPr>
              <a:t>various data formats </a:t>
            </a:r>
            <a:r>
              <a:rPr lang="en-US" sz="1200" dirty="0">
                <a:solidFill>
                  <a:schemeClr val="tx1"/>
                </a:solidFill>
              </a:rPr>
              <a:t>for inputs and outputs (Excel, HTML, XML, JSON, text files, etc., full UNICODE)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Processes and delivers </a:t>
            </a:r>
            <a:r>
              <a:rPr lang="en-US" sz="1200" b="1" dirty="0">
                <a:solidFill>
                  <a:schemeClr val="tx1"/>
                </a:solidFill>
              </a:rPr>
              <a:t>accurate results reliably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High performance even with big data – </a:t>
            </a:r>
            <a:r>
              <a:rPr lang="en-US" sz="1200" b="1" dirty="0">
                <a:solidFill>
                  <a:schemeClr val="tx1"/>
                </a:solidFill>
              </a:rPr>
              <a:t>Matter of seconds, not hours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Styled and formatted output</a:t>
            </a:r>
            <a:r>
              <a:rPr lang="en-US" sz="1200" dirty="0">
                <a:solidFill>
                  <a:schemeClr val="tx1"/>
                </a:solidFill>
              </a:rPr>
              <a:t> for Excel and HTML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(e.g. Structured tables, colors, multiple Excel sheets per file)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34133EB-54DE-4FA0-97C8-78E414B1323D}"/>
              </a:ext>
            </a:extLst>
          </p:cNvPr>
          <p:cNvSpPr/>
          <p:nvPr/>
        </p:nvSpPr>
        <p:spPr>
          <a:xfrm>
            <a:off x="2064000" y="1232354"/>
            <a:ext cx="18002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600" b="1" dirty="0">
                <a:solidFill>
                  <a:schemeClr val="tx1"/>
                </a:solidFill>
              </a:rPr>
              <a:t>The Engine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21B0682-4B55-4660-96B2-8772D415A569}"/>
              </a:ext>
            </a:extLst>
          </p:cNvPr>
          <p:cNvSpPr/>
          <p:nvPr/>
        </p:nvSpPr>
        <p:spPr>
          <a:xfrm>
            <a:off x="7787900" y="1232354"/>
            <a:ext cx="18002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600" b="1" dirty="0">
                <a:solidFill>
                  <a:schemeClr val="tx1"/>
                </a:solidFill>
              </a:rPr>
              <a:t>The Language</a:t>
            </a:r>
          </a:p>
        </p:txBody>
      </p:sp>
      <p:pic>
        <p:nvPicPr>
          <p:cNvPr id="14" name="Picture 9" descr="Diagram, application&#10;&#10;Description automatically generated">
            <a:extLst>
              <a:ext uri="{FF2B5EF4-FFF2-40B4-BE49-F238E27FC236}">
                <a16:creationId xmlns:a16="http://schemas.microsoft.com/office/drawing/2014/main" id="{5D358BD5-4D07-497E-AC66-5545E5739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000" y="1629000"/>
            <a:ext cx="2560992" cy="2674646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867134BA-D0FE-4DE4-B02D-3F3302147857}"/>
              </a:ext>
            </a:extLst>
          </p:cNvPr>
          <p:cNvSpPr txBox="1"/>
          <p:nvPr/>
        </p:nvSpPr>
        <p:spPr>
          <a:xfrm>
            <a:off x="5520000" y="1989000"/>
            <a:ext cx="6264000" cy="156966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8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{Last Name,First Name},</a:t>
            </a:r>
          </a:p>
          <a:p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	{Level,Town}, append, " or "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8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endParaRPr lang="en-US" sz="8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</p:spTree>
    <p:extLst>
      <p:ext uri="{BB962C8B-B14F-4D97-AF65-F5344CB8AC3E}">
        <p14:creationId xmlns:p14="http://schemas.microsoft.com/office/powerpoint/2010/main" val="3338393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88640"/>
            <a:ext cx="11232000" cy="717944"/>
          </a:xfrm>
        </p:spPr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Analytics and Execution Engine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Supported Data Formats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DF6D35A4-37D9-4E7D-ABF0-FDE4C0A20486}"/>
              </a:ext>
            </a:extLst>
          </p:cNvPr>
          <p:cNvSpPr/>
          <p:nvPr/>
        </p:nvSpPr>
        <p:spPr>
          <a:xfrm>
            <a:off x="479376" y="1412776"/>
            <a:ext cx="5256000" cy="4032448"/>
          </a:xfrm>
          <a:prstGeom prst="rect">
            <a:avLst/>
          </a:prstGeom>
          <a:solidFill>
            <a:srgbClr val="ECF2F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XSLM</a:t>
            </a:r>
            <a:r>
              <a:rPr lang="en-US" sz="1200" dirty="0">
                <a:solidFill>
                  <a:schemeClr val="tx1"/>
                </a:solidFill>
              </a:rPr>
              <a:t>, open formats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and tab separated files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Database Exports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MHTML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rgbClr val="003399"/>
                </a:solidFill>
              </a:rPr>
              <a:t>XML</a:t>
            </a:r>
            <a:r>
              <a:rPr lang="en-US" sz="1200" dirty="0">
                <a:solidFill>
                  <a:schemeClr val="tx1"/>
                </a:solidFill>
              </a:rPr>
              <a:t> formats (depending what the database is producing).  Examples: Salesforce, Oracle, SAP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</a:t>
            </a:r>
            <a:r>
              <a:rPr lang="en-US" sz="1200" dirty="0">
                <a:solidFill>
                  <a:schemeClr val="tx1"/>
                </a:solidFill>
              </a:rPr>
              <a:t> files (JavaScript Object Notation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/ tab / semicolon / ...symbol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Other Inputs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Files with fixed columns on every row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Any other form of structured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</a:t>
            </a:r>
            <a:r>
              <a:rPr lang="en-US" sz="1200" dirty="0">
                <a:solidFill>
                  <a:schemeClr val="tx1"/>
                </a:solidFill>
              </a:rPr>
              <a:t> 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decompression)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Character Sets (both input and output)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UNICODE UTF-8 and UTF-16; Basic and extended multilingual planes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Legacy formats (like ASCII / Windows West Europe)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8413639D-5E0E-4987-8808-7416CDA1EDD9}"/>
              </a:ext>
            </a:extLst>
          </p:cNvPr>
          <p:cNvSpPr/>
          <p:nvPr/>
        </p:nvSpPr>
        <p:spPr>
          <a:xfrm>
            <a:off x="479472" y="980728"/>
            <a:ext cx="5255416" cy="360040"/>
          </a:xfrm>
          <a:prstGeom prst="rect">
            <a:avLst/>
          </a:prstGeom>
          <a:solidFill>
            <a:srgbClr val="A7BDE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Inputs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D4D9804F-83A6-4EBB-8B19-7B057CF4E194}"/>
              </a:ext>
            </a:extLst>
          </p:cNvPr>
          <p:cNvSpPr/>
          <p:nvPr/>
        </p:nvSpPr>
        <p:spPr>
          <a:xfrm>
            <a:off x="6455496" y="980728"/>
            <a:ext cx="5256000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Outputs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CF1D1202-4B33-4A2A-870D-E637D5F933D3}"/>
              </a:ext>
            </a:extLst>
          </p:cNvPr>
          <p:cNvSpPr/>
          <p:nvPr/>
        </p:nvSpPr>
        <p:spPr>
          <a:xfrm>
            <a:off x="6455416" y="1412776"/>
            <a:ext cx="5256584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Output for Excel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Formatted Output for Excel (with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  </a:t>
            </a:r>
            <a:r>
              <a:rPr lang="en-US" sz="1200" dirty="0">
                <a:solidFill>
                  <a:schemeClr val="tx1"/>
                </a:solidFill>
              </a:rPr>
              <a:t>(Excel 2007 onwards, in use today)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 err="1">
                <a:solidFill>
                  <a:srgbClr val="003399"/>
                </a:solidFill>
              </a:rPr>
              <a:t>XLS</a:t>
            </a:r>
            <a:r>
              <a:rPr lang="en-US" sz="1200" b="1" dirty="0">
                <a:solidFill>
                  <a:srgbClr val="003399"/>
                </a:solidFill>
              </a:rPr>
              <a:t>    </a:t>
            </a:r>
            <a:r>
              <a:rPr lang="en-US" sz="1200" dirty="0">
                <a:solidFill>
                  <a:schemeClr val="tx1"/>
                </a:solidFill>
              </a:rPr>
              <a:t>(Excel 2003 XML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and formatted output for Browsers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 </a:t>
            </a:r>
            <a:r>
              <a:rPr lang="en-US" sz="1200" dirty="0">
                <a:solidFill>
                  <a:schemeClr val="tx1"/>
                </a:solidFill>
              </a:rPr>
              <a:t>(incl.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XML </a:t>
            </a:r>
            <a:r>
              <a:rPr lang="en-US" sz="1200" dirty="0">
                <a:solidFill>
                  <a:schemeClr val="tx1"/>
                </a:solidFill>
              </a:rPr>
              <a:t>(planned)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Output for other databases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/ tab / semicolon / ... 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 </a:t>
            </a:r>
            <a:r>
              <a:rPr lang="en-US" sz="1200" dirty="0">
                <a:solidFill>
                  <a:schemeClr val="tx1"/>
                </a:solidFill>
              </a:rPr>
              <a:t>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Plain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 </a:t>
            </a:r>
            <a:r>
              <a:rPr lang="en-US" sz="1200" dirty="0">
                <a:solidFill>
                  <a:schemeClr val="tx1"/>
                </a:solidFill>
              </a:rPr>
              <a:t>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compression)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69297E29-90AA-4C06-842F-F65F8FA83DFB}"/>
              </a:ext>
            </a:extLst>
          </p:cNvPr>
          <p:cNvSpPr/>
          <p:nvPr/>
        </p:nvSpPr>
        <p:spPr>
          <a:xfrm>
            <a:off x="479376" y="5589240"/>
            <a:ext cx="11232624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Additional data formats can be </a:t>
            </a:r>
            <a:r>
              <a:rPr lang="en-US" sz="1400" b="1">
                <a:solidFill>
                  <a:schemeClr val="bg1"/>
                </a:solidFill>
              </a:rPr>
              <a:t>supported </a:t>
            </a:r>
            <a:r>
              <a:rPr lang="en-US" sz="1400" b="1" dirty="0">
                <a:solidFill>
                  <a:schemeClr val="bg1"/>
                </a:solidFill>
              </a:rPr>
              <a:t>easily using </a:t>
            </a:r>
            <a:r>
              <a:rPr lang="en-US" sz="1400" b="1">
                <a:solidFill>
                  <a:schemeClr val="bg1"/>
                </a:solidFill>
              </a:rPr>
              <a:t>a B4P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>
                <a:solidFill>
                  <a:schemeClr val="bg1"/>
                </a:solidFill>
              </a:rPr>
              <a:t>library extension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11" name="Flussdiagramm: Zentralspeicher 10">
            <a:extLst>
              <a:ext uri="{FF2B5EF4-FFF2-40B4-BE49-F238E27FC236}">
                <a16:creationId xmlns:a16="http://schemas.microsoft.com/office/drawing/2014/main" id="{4D530EB4-9820-413C-8481-FB8BF1F415C5}"/>
              </a:ext>
            </a:extLst>
          </p:cNvPr>
          <p:cNvSpPr/>
          <p:nvPr/>
        </p:nvSpPr>
        <p:spPr>
          <a:xfrm>
            <a:off x="4872000" y="14850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" name="Flussdiagramm: Zentralspeicher 11">
            <a:extLst>
              <a:ext uri="{FF2B5EF4-FFF2-40B4-BE49-F238E27FC236}">
                <a16:creationId xmlns:a16="http://schemas.microsoft.com/office/drawing/2014/main" id="{E1F651FA-25BD-4293-AE13-10551EF971F0}"/>
              </a:ext>
            </a:extLst>
          </p:cNvPr>
          <p:cNvSpPr/>
          <p:nvPr/>
        </p:nvSpPr>
        <p:spPr>
          <a:xfrm>
            <a:off x="10847976" y="14850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</p:spTree>
    <p:extLst>
      <p:ext uri="{BB962C8B-B14F-4D97-AF65-F5344CB8AC3E}">
        <p14:creationId xmlns:p14="http://schemas.microsoft.com/office/powerpoint/2010/main" val="85029028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17839&quot;&gt;&lt;version val=&quot;21182&quot;/&gt;&lt;CPresentation id=&quot;1&quot;&gt;&lt;m_defprecNumber idref=&quot;2&quot;/&gt;&lt;m_defprecPercent idref=&quot;3&quot;/&gt;&lt;m_defprecDate idref=&quot;4&quot;/&gt;&lt;m_defprecYear idref=&quot;5&quot;/&gt;&lt;m_defprecQuarter idref=&quot;6&quot;/&gt;&lt;m_defprecMonth idref=&quot;7&quot;/&gt;&lt;m_defprecWeek idref=&quot;8&quot;/&gt;&lt;m_defprecDay idref=&quot;9&quot;/&gt;&lt;m_mruColor&gt;&lt;m_vecMRU length=&quot;0&quot;/&gt;&lt;/m_mruColor&gt;&lt;m_mapectfillschemeMRU&gt;&lt;key val=&quot;0&quot;/&gt;&lt;elem&gt;&lt;m_nPartnerID val=&quot;530&quot;/&gt;&lt;m_nIndex val=&quot;3&quot;/&gt;&lt;/elem&gt;&lt;/m_mapectfillschemeMRU&gt;&lt;m_eweekdayFirstOfWeek val=&quot;2&quot;/&gt;&lt;m_eweekdayFirstOfWorkweek val=&quot;2&quot;/&gt;&lt;m_eweekdayFirstOfWeekend val=&quot;7&quot;/&gt;&lt;/CPresentation&gt;&lt;CDefaultPrec id=&quot;9&quot;&gt;&lt;m_precDefault/&gt;&lt;/CDefaultPrec&gt;&lt;CDefaultPrec id=&quot;8&quot;&gt;&lt;m_precDefault/&gt;&lt;/CDefaultPrec&gt;&lt;CDefaultPrec id=&quot;7&quot;&gt;&lt;m_precDefault/&gt;&lt;/CDefaultPrec&gt;&lt;CDefaultPrec id=&quot;6&quot;&gt;&lt;m_precDefault/&gt;&lt;/CDefaultPrec&gt;&lt;CDefaultPrec id=&quot;5&quot;&gt;&lt;m_precDefault/&gt;&lt;/CDefaultPrec&gt;&lt;CDefaultPrec id=&quot;4&quot;&gt;&lt;m_precDefault/&gt;&lt;/CDefaultPrec&gt;&lt;CDefaultPrec id=&quot;3&quot;&gt;&lt;m_precDefault/&gt;&lt;/CDefaultPrec&gt;&lt;CDefaultPrec id=&quot;2&quot;&gt;&lt;m_precDefault/&gt;&lt;/CDefaultPrec&gt;&lt;/root&gt;"/>
  <p:tag name="THINKCELLUNDODONOTDELETE" val="2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fdFwOrEykelwQvTDuI02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PIsl48Nr0unJ9tNrLl4s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mnJ.u6_7UWDtaYNqA0Tb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LLFFYfRM0GOf52PFEvnsA"/>
</p:tagLst>
</file>

<file path=ppt/theme/theme1.xml><?xml version="1.0" encoding="utf-8"?>
<a:theme xmlns:a="http://schemas.openxmlformats.org/drawingml/2006/main" name="BT PPC Smart">
  <a:themeElements>
    <a:clrScheme name="Bombardier">
      <a:dk1>
        <a:sysClr val="windowText" lastClr="000000"/>
      </a:dk1>
      <a:lt1>
        <a:sysClr val="window" lastClr="FFFFFF"/>
      </a:lt1>
      <a:dk2>
        <a:srgbClr val="131E29"/>
      </a:dk2>
      <a:lt2>
        <a:srgbClr val="DCE5E4"/>
      </a:lt2>
      <a:accent1>
        <a:srgbClr val="8996A0"/>
      </a:accent1>
      <a:accent2>
        <a:srgbClr val="7A9A01"/>
      </a:accent2>
      <a:accent3>
        <a:srgbClr val="19365D"/>
      </a:accent3>
      <a:accent4>
        <a:srgbClr val="CA7700"/>
      </a:accent4>
      <a:accent5>
        <a:srgbClr val="D50032"/>
      </a:accent5>
      <a:accent6>
        <a:srgbClr val="A69F88"/>
      </a:accent6>
      <a:hlink>
        <a:srgbClr val="0000FF"/>
      </a:hlink>
      <a:folHlink>
        <a:srgbClr val="80008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1"/>
          </a:solidFill>
        </a:ln>
      </a:spPr>
      <a:bodyPr wrap="none" lIns="36000" tIns="36000" rIns="36000" bIns="36000" rtlCol="0" anchor="ctr" anchorCtr="0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Neutrale Formatvorlage</Template>
  <TotalTime>56</TotalTime>
  <Words>6117</Words>
  <Application>Microsoft Macintosh PowerPoint</Application>
  <PresentationFormat>Widescreen</PresentationFormat>
  <Paragraphs>817</Paragraphs>
  <Slides>32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Arial Black</vt:lpstr>
      <vt:lpstr>Calibri</vt:lpstr>
      <vt:lpstr>Courier New</vt:lpstr>
      <vt:lpstr>Wingdings</vt:lpstr>
      <vt:lpstr>BT PPC Smart</vt:lpstr>
      <vt:lpstr>think-cell Slide</vt:lpstr>
      <vt:lpstr>B4P  Beyond Former Performance.</vt:lpstr>
      <vt:lpstr>B4P Overview:  Integration and Analytics Engine</vt:lpstr>
      <vt:lpstr>B4P: Table of Contents</vt:lpstr>
      <vt:lpstr>B4P: The Problem Statement Conventional methods of data management are inadequate</vt:lpstr>
      <vt:lpstr>B4P: Problem Statement Conventional Solutions are Complex and Unsustainable</vt:lpstr>
      <vt:lpstr>B4P Analytics and Execution Engine Automate your Data Analysis with Maximal Efficiency</vt:lpstr>
      <vt:lpstr>B4P Table of Contents</vt:lpstr>
      <vt:lpstr>B4P Analytics and Execution Engine Based on 14 Years of Experience Solving Problems</vt:lpstr>
      <vt:lpstr>B4P Analytics and Execution Engine Supported Data Formats</vt:lpstr>
      <vt:lpstr>B4P Table of Contents</vt:lpstr>
      <vt:lpstr>B4P Real-world Use Case #1 Information interchange between multiple different databases</vt:lpstr>
      <vt:lpstr>B4P Real-world Use Case #2 Heterogeneous data integration from branch offices worldwide</vt:lpstr>
      <vt:lpstr>B4P Real-world Use Case #3 Enriched Business Intelligence</vt:lpstr>
      <vt:lpstr>B4P Table of Contents</vt:lpstr>
      <vt:lpstr>B4P: The Language Key Benefits of a Low-Code Language Approach</vt:lpstr>
      <vt:lpstr>B4P: The Language Language Syntax and Semantics</vt:lpstr>
      <vt:lpstr>B4P Table of Contents</vt:lpstr>
      <vt:lpstr>B4P: Program Example 1 Merging 2 Tables: Problem Statement</vt:lpstr>
      <vt:lpstr>B4P Example: Low-code Solution 8 statements:  load, clean, align semantics, merge, and save</vt:lpstr>
      <vt:lpstr>B4P Example: Low-code Solution 7 additional statements to add style to the Excel file</vt:lpstr>
      <vt:lpstr>B4P: Program Example 2 U.S. Presidents from Wikipedia</vt:lpstr>
      <vt:lpstr>B4P: Program Example 2 16 Statements, 0 Loops and 0 Variables to Straighten up the Presidents</vt:lpstr>
      <vt:lpstr>B4P: Program Example 3 Stock Data (SP 500 and NASDAQ 100) Combined</vt:lpstr>
      <vt:lpstr>B4P: Program Example 3 13 Statements, 1 loop and 1 variable do the Job</vt:lpstr>
      <vt:lpstr>B4P: Program Example 3 8 additional statements for style and color</vt:lpstr>
      <vt:lpstr>B4P  Beyond Former Performance.</vt:lpstr>
      <vt:lpstr>B4P Table of Contents</vt:lpstr>
      <vt:lpstr>B4P: Beyond Former Performance New in Release 8.00</vt:lpstr>
      <vt:lpstr>B4P Use Case Automatic documentation generation for website www.b4p.app</vt:lpstr>
      <vt:lpstr>B4P Use Case Automatic Document Generation for www.b4p.app using B4P</vt:lpstr>
      <vt:lpstr>DEPRECATED ARCHIVE</vt:lpstr>
      <vt:lpstr>B4P The Analytics and Execution Engine: Overview</vt:lpstr>
    </vt:vector>
  </TitlesOfParts>
  <Company>Bombardier Transportation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B4P  Beyond Former Performance</dc:title>
  <dc:creator>Georg zur Bonsen</dc:creator>
  <cp:lastModifiedBy>Rafael Richards</cp:lastModifiedBy>
  <cp:revision>312</cp:revision>
  <cp:lastPrinted>2012-05-04T14:30:29Z</cp:lastPrinted>
  <dcterms:created xsi:type="dcterms:W3CDTF">2016-02-06T20:40:56Z</dcterms:created>
  <dcterms:modified xsi:type="dcterms:W3CDTF">2021-05-20T02:23:16Z</dcterms:modified>
</cp:coreProperties>
</file>